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0" r:id="rId1"/>
  </p:sldMasterIdLst>
  <p:notesMasterIdLst>
    <p:notesMasterId r:id="rId16"/>
  </p:notesMasterIdLst>
  <p:sldIdLst>
    <p:sldId id="256" r:id="rId2"/>
    <p:sldId id="258" r:id="rId3"/>
    <p:sldId id="260" r:id="rId4"/>
    <p:sldId id="261" r:id="rId5"/>
    <p:sldId id="295" r:id="rId6"/>
    <p:sldId id="302" r:id="rId7"/>
    <p:sldId id="296" r:id="rId8"/>
    <p:sldId id="306" r:id="rId9"/>
    <p:sldId id="307" r:id="rId10"/>
    <p:sldId id="303" r:id="rId11"/>
    <p:sldId id="304" r:id="rId12"/>
    <p:sldId id="262" r:id="rId13"/>
    <p:sldId id="270" r:id="rId14"/>
    <p:sldId id="276" r:id="rId15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7"/>
    </p:embeddedFont>
    <p:embeddedFont>
      <p:font typeface="Lato" panose="020F0502020204030203" pitchFamily="34" charset="77"/>
      <p:regular r:id="rId18"/>
      <p:bold r:id="rId19"/>
      <p:italic r:id="rId20"/>
      <p:boldItalic r:id="rId21"/>
    </p:embeddedFont>
    <p:embeddedFont>
      <p:font typeface="Lato Black" panose="020F0502020204030203" pitchFamily="34" charset="77"/>
      <p:regular r:id="rId22"/>
      <p:bold r:id="rId23"/>
      <p:italic r:id="rId24"/>
      <p:boldItalic r:id="rId25"/>
    </p:embeddedFont>
    <p:embeddedFont>
      <p:font typeface="Lato Light" panose="020F0502020204030203" pitchFamily="34" charset="77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FA4140E-5588-4C20-94EA-1D33CF4E4A00}">
  <a:tblStyle styleId="{6FA4140E-5588-4C20-94EA-1D33CF4E4A0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1"/>
  </p:normalViewPr>
  <p:slideViewPr>
    <p:cSldViewPr snapToGrid="0" snapToObjects="1">
      <p:cViewPr varScale="1">
        <p:scale>
          <a:sx n="143" d="100"/>
          <a:sy n="143" d="100"/>
        </p:scale>
        <p:origin x="7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jpeg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20.png>
</file>

<file path=ppt/media/image23.jpg>
</file>

<file path=ppt/media/image23.png>
</file>

<file path=ppt/media/image24.jpg>
</file>

<file path=ppt/media/image25.tiff>
</file>

<file path=ppt/media/image26.tiff>
</file>

<file path=ppt/media/image27.png>
</file>

<file path=ppt/media/image28.png>
</file>

<file path=ppt/media/image29.png>
</file>

<file path=ppt/media/image3.png>
</file>

<file path=ppt/media/image30.tiff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62d27ede88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62d27ede88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1497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61c61279cb_0_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61c61279cb_0_4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97958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1c336114a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1c336114a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61c61279cb_0_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61c61279cb_0_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62d27ede88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62d27ede88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1c336114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1c336114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62d27ede88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62d27ede88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41c336114a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41c336114a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62d27ede88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62d27ede88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2541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g6311bb962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8" name="Google Shape;888;g6311bb962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04194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1c336114a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1c336114a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079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1c336114a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1c336114a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56575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1c336114a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1c336114a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0738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solidFill>
          <a:srgbClr val="FFFFFF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439578" y="773647"/>
            <a:ext cx="31785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585828" y="2698500"/>
            <a:ext cx="28860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5975" y="-18125"/>
            <a:ext cx="4036500" cy="516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" name="Google Shape;12;p2"/>
          <p:cNvCxnSpPr/>
          <p:nvPr/>
        </p:nvCxnSpPr>
        <p:spPr>
          <a:xfrm rot="10800000">
            <a:off x="5663498" y="1399600"/>
            <a:ext cx="27579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 rot="10800000">
            <a:off x="5647598" y="3725675"/>
            <a:ext cx="27579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IG_NUMBER_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 hasCustomPrompt="1"/>
          </p:nvPr>
        </p:nvSpPr>
        <p:spPr>
          <a:xfrm>
            <a:off x="4722050" y="128758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4"/>
          <p:cNvSpPr txBox="1">
            <a:spLocks noGrp="1"/>
          </p:cNvSpPr>
          <p:nvPr>
            <p:ph type="ctrTitle" idx="2"/>
          </p:nvPr>
        </p:nvSpPr>
        <p:spPr>
          <a:xfrm>
            <a:off x="5255450" y="1442256"/>
            <a:ext cx="2597700" cy="24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ubTitle" idx="1"/>
          </p:nvPr>
        </p:nvSpPr>
        <p:spPr>
          <a:xfrm>
            <a:off x="5255450" y="1547596"/>
            <a:ext cx="20949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1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 idx="3" hasCustomPrompt="1"/>
          </p:nvPr>
        </p:nvSpPr>
        <p:spPr>
          <a:xfrm>
            <a:off x="4722050" y="199175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" name="Google Shape;22;p4"/>
          <p:cNvSpPr txBox="1">
            <a:spLocks noGrp="1"/>
          </p:cNvSpPr>
          <p:nvPr>
            <p:ph type="ctrTitle" idx="4"/>
          </p:nvPr>
        </p:nvSpPr>
        <p:spPr>
          <a:xfrm>
            <a:off x="5255450" y="2146430"/>
            <a:ext cx="2597700" cy="24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ubTitle" idx="5"/>
          </p:nvPr>
        </p:nvSpPr>
        <p:spPr>
          <a:xfrm>
            <a:off x="5255450" y="2250736"/>
            <a:ext cx="20949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1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 idx="6" hasCustomPrompt="1"/>
          </p:nvPr>
        </p:nvSpPr>
        <p:spPr>
          <a:xfrm>
            <a:off x="4722050" y="270300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4"/>
          <p:cNvSpPr txBox="1">
            <a:spLocks noGrp="1"/>
          </p:cNvSpPr>
          <p:nvPr>
            <p:ph type="ctrTitle" idx="7"/>
          </p:nvPr>
        </p:nvSpPr>
        <p:spPr>
          <a:xfrm>
            <a:off x="5255450" y="2857680"/>
            <a:ext cx="2597700" cy="24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ubTitle" idx="8"/>
          </p:nvPr>
        </p:nvSpPr>
        <p:spPr>
          <a:xfrm>
            <a:off x="5255450" y="2968391"/>
            <a:ext cx="20949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1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 idx="9" hasCustomPrompt="1"/>
          </p:nvPr>
        </p:nvSpPr>
        <p:spPr>
          <a:xfrm>
            <a:off x="4722050" y="341425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" name="Google Shape;28;p4"/>
          <p:cNvSpPr txBox="1">
            <a:spLocks noGrp="1"/>
          </p:cNvSpPr>
          <p:nvPr>
            <p:ph type="ctrTitle" idx="13"/>
          </p:nvPr>
        </p:nvSpPr>
        <p:spPr>
          <a:xfrm>
            <a:off x="5255450" y="3568925"/>
            <a:ext cx="2597700" cy="24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ubTitle" idx="14"/>
          </p:nvPr>
        </p:nvSpPr>
        <p:spPr>
          <a:xfrm>
            <a:off x="5255450" y="3679640"/>
            <a:ext cx="20949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1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ctrTitle" idx="15"/>
          </p:nvPr>
        </p:nvSpPr>
        <p:spPr>
          <a:xfrm>
            <a:off x="5925025" y="319150"/>
            <a:ext cx="2619000" cy="4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TITLE_1_2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subTitle" idx="1"/>
          </p:nvPr>
        </p:nvSpPr>
        <p:spPr>
          <a:xfrm>
            <a:off x="3386100" y="4165449"/>
            <a:ext cx="2371800" cy="5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ctrTitle"/>
          </p:nvPr>
        </p:nvSpPr>
        <p:spPr>
          <a:xfrm>
            <a:off x="3273142" y="3990980"/>
            <a:ext cx="2597700" cy="24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title" idx="2" hasCustomPrompt="1"/>
          </p:nvPr>
        </p:nvSpPr>
        <p:spPr>
          <a:xfrm>
            <a:off x="3996000" y="2997600"/>
            <a:ext cx="1152000" cy="5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" name="Google Shape;40;p6"/>
          <p:cNvSpPr/>
          <p:nvPr/>
        </p:nvSpPr>
        <p:spPr>
          <a:xfrm>
            <a:off x="0" y="5040600"/>
            <a:ext cx="9144000" cy="102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TITLE_1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ctrTitle"/>
          </p:nvPr>
        </p:nvSpPr>
        <p:spPr>
          <a:xfrm>
            <a:off x="5925025" y="319150"/>
            <a:ext cx="2619000" cy="4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ctrTitle" idx="2"/>
          </p:nvPr>
        </p:nvSpPr>
        <p:spPr>
          <a:xfrm>
            <a:off x="1220850" y="3448300"/>
            <a:ext cx="2054100" cy="24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ubTitle" idx="1"/>
          </p:nvPr>
        </p:nvSpPr>
        <p:spPr>
          <a:xfrm>
            <a:off x="1419642" y="3856977"/>
            <a:ext cx="16566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ctrTitle" idx="3"/>
          </p:nvPr>
        </p:nvSpPr>
        <p:spPr>
          <a:xfrm>
            <a:off x="3544950" y="3448300"/>
            <a:ext cx="2054100" cy="24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ubTitle" idx="4"/>
          </p:nvPr>
        </p:nvSpPr>
        <p:spPr>
          <a:xfrm>
            <a:off x="3743742" y="3856977"/>
            <a:ext cx="16566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ctrTitle" idx="5"/>
          </p:nvPr>
        </p:nvSpPr>
        <p:spPr>
          <a:xfrm>
            <a:off x="5869050" y="3448300"/>
            <a:ext cx="2054100" cy="24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ubTitle" idx="6"/>
          </p:nvPr>
        </p:nvSpPr>
        <p:spPr>
          <a:xfrm>
            <a:off x="6067800" y="3856977"/>
            <a:ext cx="16566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_1_1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/>
          <p:nvPr/>
        </p:nvSpPr>
        <p:spPr>
          <a:xfrm>
            <a:off x="8324100" y="-9450"/>
            <a:ext cx="819900" cy="5162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ctrTitle"/>
          </p:nvPr>
        </p:nvSpPr>
        <p:spPr>
          <a:xfrm>
            <a:off x="5925025" y="319150"/>
            <a:ext cx="2619000" cy="4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0" y="-9450"/>
            <a:ext cx="819900" cy="5162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5">
  <p:cSld name="TITLE_1_1_1_1_1_1_2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5925025" y="319150"/>
            <a:ext cx="2619000" cy="4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3">
  <p:cSld name="TITLE_1_1_2_1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>
            <a:spLocks noGrp="1"/>
          </p:cNvSpPr>
          <p:nvPr>
            <p:ph type="ctrTitle"/>
          </p:nvPr>
        </p:nvSpPr>
        <p:spPr>
          <a:xfrm>
            <a:off x="5925025" y="319150"/>
            <a:ext cx="2619000" cy="4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ctrTitle" idx="2"/>
          </p:nvPr>
        </p:nvSpPr>
        <p:spPr>
          <a:xfrm>
            <a:off x="5323025" y="1379275"/>
            <a:ext cx="2970900" cy="63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 Light"/>
              <a:buNone/>
              <a:def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subTitle" idx="1"/>
          </p:nvPr>
        </p:nvSpPr>
        <p:spPr>
          <a:xfrm>
            <a:off x="5610125" y="1946351"/>
            <a:ext cx="26838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ctrTitle" idx="3"/>
          </p:nvPr>
        </p:nvSpPr>
        <p:spPr>
          <a:xfrm>
            <a:off x="5323025" y="2511100"/>
            <a:ext cx="2970900" cy="63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 Light"/>
              <a:buNone/>
              <a:def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subTitle" idx="4"/>
          </p:nvPr>
        </p:nvSpPr>
        <p:spPr>
          <a:xfrm>
            <a:off x="5610125" y="3078175"/>
            <a:ext cx="26838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ctrTitle" idx="5"/>
          </p:nvPr>
        </p:nvSpPr>
        <p:spPr>
          <a:xfrm>
            <a:off x="5323025" y="3642850"/>
            <a:ext cx="2970900" cy="63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 Light"/>
              <a:buNone/>
              <a:def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6"/>
          </p:nvPr>
        </p:nvSpPr>
        <p:spPr>
          <a:xfrm>
            <a:off x="5610125" y="4210000"/>
            <a:ext cx="26838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IC DESIGN">
  <p:cSld name="TITLE_1_4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>
            <a:spLocks noGrp="1"/>
          </p:cNvSpPr>
          <p:nvPr>
            <p:ph type="subTitle" idx="1"/>
          </p:nvPr>
        </p:nvSpPr>
        <p:spPr>
          <a:xfrm>
            <a:off x="6366826" y="2149326"/>
            <a:ext cx="1988400" cy="20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ctrTitle"/>
          </p:nvPr>
        </p:nvSpPr>
        <p:spPr>
          <a:xfrm>
            <a:off x="6366823" y="1898650"/>
            <a:ext cx="1760400" cy="24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&amp; CREDITS">
  <p:cSld name="TITLE_1_3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/>
          <p:nvPr/>
        </p:nvSpPr>
        <p:spPr>
          <a:xfrm>
            <a:off x="-24500" y="901500"/>
            <a:ext cx="9144000" cy="3340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0"/>
          <p:cNvSpPr txBox="1">
            <a:spLocks noGrp="1"/>
          </p:cNvSpPr>
          <p:nvPr>
            <p:ph type="subTitle" idx="1"/>
          </p:nvPr>
        </p:nvSpPr>
        <p:spPr>
          <a:xfrm>
            <a:off x="5565600" y="1696125"/>
            <a:ext cx="2371800" cy="8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ctrTitle"/>
          </p:nvPr>
        </p:nvSpPr>
        <p:spPr>
          <a:xfrm>
            <a:off x="5565599" y="1445450"/>
            <a:ext cx="2228400" cy="24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20"/>
          <p:cNvSpPr txBox="1"/>
          <p:nvPr/>
        </p:nvSpPr>
        <p:spPr>
          <a:xfrm>
            <a:off x="5565600" y="3175525"/>
            <a:ext cx="25233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CREDITS: This presentation template was created by </a:t>
            </a:r>
            <a:r>
              <a:rPr lang="en" sz="800">
                <a:solidFill>
                  <a:schemeClr val="accent1"/>
                </a:solidFill>
                <a:uFill>
                  <a:noFill/>
                </a:uFill>
                <a:latin typeface="Lato Light"/>
                <a:ea typeface="Lato Light"/>
                <a:cs typeface="Lato Light"/>
                <a:sym typeface="Lato Light"/>
                <a:hlinkClick r:id="rId2"/>
              </a:rPr>
              <a:t>Slidesgo</a:t>
            </a:r>
            <a:r>
              <a:rPr lang="en" sz="800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, including icons by </a:t>
            </a:r>
            <a:r>
              <a:rPr lang="en" sz="800">
                <a:solidFill>
                  <a:schemeClr val="accent1"/>
                </a:solidFill>
                <a:uFill>
                  <a:noFill/>
                </a:uFill>
                <a:latin typeface="Lato Light"/>
                <a:ea typeface="Lato Light"/>
                <a:cs typeface="Lato Light"/>
                <a:sym typeface="Lato Light"/>
                <a:hlinkClick r:id="rId3"/>
              </a:rPr>
              <a:t>Flaticon</a:t>
            </a:r>
            <a:r>
              <a:rPr lang="en" sz="800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, and infographics &amp; images by </a:t>
            </a:r>
            <a:r>
              <a:rPr lang="en" sz="800">
                <a:solidFill>
                  <a:schemeClr val="accent1"/>
                </a:solidFill>
                <a:uFill>
                  <a:noFill/>
                </a:uFill>
                <a:latin typeface="Lato Light"/>
                <a:ea typeface="Lato Light"/>
                <a:cs typeface="Lato Light"/>
                <a:sym typeface="Lato Light"/>
                <a:hlinkClick r:id="rId4"/>
              </a:rPr>
              <a:t>Freepik</a:t>
            </a:r>
            <a:r>
              <a:rPr lang="en" sz="800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 sz="800">
              <a:solidFill>
                <a:schemeClr val="accen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Lato Black"/>
              <a:buNone/>
              <a:defRPr sz="2800">
                <a:latin typeface="Lato Black"/>
                <a:ea typeface="Lato Black"/>
                <a:cs typeface="Lato Black"/>
                <a:sym typeface="La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 b="1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 b="1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 b="1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 b="1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 b="1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 b="1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 b="1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 Light"/>
              <a:buChar char="●"/>
              <a:defRPr sz="1800"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 Light"/>
              <a:buChar char="○"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 Light"/>
              <a:buChar char="■"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 Light"/>
              <a:buChar char="●"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 Light"/>
              <a:buChar char="○"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 Light"/>
              <a:buChar char="■"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 Light"/>
              <a:buChar char="●"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 Light"/>
              <a:buChar char="○"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 Light"/>
              <a:buChar char="■"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4" r:id="rId5"/>
    <p:sldLayoutId id="2147483659" r:id="rId6"/>
    <p:sldLayoutId id="2147483662" r:id="rId7"/>
    <p:sldLayoutId id="2147483665" r:id="rId8"/>
    <p:sldLayoutId id="2147483666" r:id="rId9"/>
    <p:sldLayoutId id="214748366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png"/><Relationship Id="rId4" Type="http://schemas.openxmlformats.org/officeDocument/2006/relationships/image" Target="../media/image2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6.tiff"/><Relationship Id="rId4" Type="http://schemas.openxmlformats.org/officeDocument/2006/relationships/image" Target="../media/image25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0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>
            <a:spLocks noGrp="1"/>
          </p:cNvSpPr>
          <p:nvPr>
            <p:ph type="ctrTitle"/>
          </p:nvPr>
        </p:nvSpPr>
        <p:spPr>
          <a:xfrm>
            <a:off x="4786242" y="1368282"/>
            <a:ext cx="4251423" cy="14904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400" b="1" dirty="0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IMAGE SHARPENING USING HIGHPASS FILTERS</a:t>
            </a:r>
            <a:endParaRPr lang="en-US" sz="2400" b="1" dirty="0">
              <a:effectLst/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34" name="Google Shape;134;p25"/>
          <p:cNvSpPr txBox="1">
            <a:spLocks noGrp="1"/>
          </p:cNvSpPr>
          <p:nvPr>
            <p:ph type="subTitle" idx="1"/>
          </p:nvPr>
        </p:nvSpPr>
        <p:spPr>
          <a:xfrm>
            <a:off x="5400335" y="2577654"/>
            <a:ext cx="3023239" cy="57425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>
                <a:latin typeface="+mn-lt"/>
              </a:rPr>
              <a:t>Image enhancement using High Frequency Emphasis filtering and Histogram Equalization in Python-OpenCV</a:t>
            </a:r>
            <a:endParaRPr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B14B88-4594-474F-B8EA-1C835B8D0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839" y="695693"/>
            <a:ext cx="3554634" cy="375211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9"/>
          <p:cNvSpPr/>
          <p:nvPr/>
        </p:nvSpPr>
        <p:spPr>
          <a:xfrm>
            <a:off x="4168650" y="2887350"/>
            <a:ext cx="806700" cy="806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9"/>
          <p:cNvSpPr txBox="1">
            <a:spLocks noGrp="1"/>
          </p:cNvSpPr>
          <p:nvPr>
            <p:ph type="subTitle" idx="1"/>
          </p:nvPr>
        </p:nvSpPr>
        <p:spPr>
          <a:xfrm>
            <a:off x="2050469" y="4236680"/>
            <a:ext cx="5043062" cy="5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Image enhancement using high frequency emphasis filtering Python CV project.</a:t>
            </a:r>
          </a:p>
        </p:txBody>
      </p:sp>
      <p:sp>
        <p:nvSpPr>
          <p:cNvPr id="196" name="Google Shape;196;p29"/>
          <p:cNvSpPr txBox="1">
            <a:spLocks noGrp="1"/>
          </p:cNvSpPr>
          <p:nvPr>
            <p:ph type="ctrTitle"/>
          </p:nvPr>
        </p:nvSpPr>
        <p:spPr>
          <a:xfrm>
            <a:off x="3273142" y="3990980"/>
            <a:ext cx="2597700" cy="24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THE PROCESS</a:t>
            </a:r>
          </a:p>
        </p:txBody>
      </p:sp>
      <p:sp>
        <p:nvSpPr>
          <p:cNvPr id="197" name="Google Shape;197;p29"/>
          <p:cNvSpPr txBox="1">
            <a:spLocks noGrp="1"/>
          </p:cNvSpPr>
          <p:nvPr>
            <p:ph type="title" idx="2"/>
          </p:nvPr>
        </p:nvSpPr>
        <p:spPr>
          <a:xfrm>
            <a:off x="3996000" y="2997600"/>
            <a:ext cx="1152000" cy="5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926050-11D4-9449-B6B2-695685A15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02775"/>
            <a:ext cx="9149732" cy="319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180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36"/>
          <p:cNvSpPr/>
          <p:nvPr/>
        </p:nvSpPr>
        <p:spPr>
          <a:xfrm>
            <a:off x="7262037" y="480225"/>
            <a:ext cx="1918163" cy="2920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36"/>
          <p:cNvSpPr txBox="1">
            <a:spLocks noGrp="1"/>
          </p:cNvSpPr>
          <p:nvPr>
            <p:ph type="ctrTitle"/>
          </p:nvPr>
        </p:nvSpPr>
        <p:spPr>
          <a:xfrm>
            <a:off x="6525000" y="313251"/>
            <a:ext cx="2619000" cy="4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700" dirty="0">
                <a:solidFill>
                  <a:srgbClr val="FFFFFF"/>
                </a:solidFill>
              </a:rPr>
              <a:t>HIGH-FREQUENCY EMPHASIS FILTERING</a:t>
            </a:r>
            <a:endParaRPr sz="700" dirty="0">
              <a:solidFill>
                <a:srgbClr val="FFFFFF"/>
              </a:solidFill>
            </a:endParaRPr>
          </a:p>
        </p:txBody>
      </p:sp>
      <p:sp>
        <p:nvSpPr>
          <p:cNvPr id="688" name="Google Shape;688;p36"/>
          <p:cNvSpPr/>
          <p:nvPr/>
        </p:nvSpPr>
        <p:spPr>
          <a:xfrm>
            <a:off x="1716796" y="1391639"/>
            <a:ext cx="1138500" cy="1138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Lato Light"/>
                <a:ea typeface="Lato Light"/>
                <a:cs typeface="Lato Light"/>
                <a:sym typeface="Lato Light"/>
              </a:rPr>
              <a:t>Input image</a:t>
            </a:r>
            <a:endParaRPr sz="1000" dirty="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89" name="Google Shape;689;p36"/>
          <p:cNvSpPr/>
          <p:nvPr/>
        </p:nvSpPr>
        <p:spPr>
          <a:xfrm>
            <a:off x="2859796" y="3012714"/>
            <a:ext cx="1138500" cy="1138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Final image</a:t>
            </a:r>
            <a:endParaRPr sz="1000" dirty="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90" name="Google Shape;690;p36"/>
          <p:cNvSpPr/>
          <p:nvPr/>
        </p:nvSpPr>
        <p:spPr>
          <a:xfrm>
            <a:off x="3998296" y="1391639"/>
            <a:ext cx="1138500" cy="1138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Fourier transform</a:t>
            </a:r>
            <a:endParaRPr sz="1000" dirty="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91" name="Google Shape;691;p36"/>
          <p:cNvSpPr/>
          <p:nvPr/>
        </p:nvSpPr>
        <p:spPr>
          <a:xfrm>
            <a:off x="5136796" y="3012714"/>
            <a:ext cx="1138500" cy="1138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dk1"/>
                </a:solidFill>
                <a:latin typeface="Lato Light"/>
                <a:sym typeface="Lato Light"/>
              </a:rPr>
              <a:t>Inverse Fourier</a:t>
            </a:r>
            <a:endParaRPr sz="1000" dirty="0"/>
          </a:p>
        </p:txBody>
      </p:sp>
      <p:sp>
        <p:nvSpPr>
          <p:cNvPr id="692" name="Google Shape;692;p36"/>
          <p:cNvSpPr/>
          <p:nvPr/>
        </p:nvSpPr>
        <p:spPr>
          <a:xfrm>
            <a:off x="6279796" y="1391639"/>
            <a:ext cx="1138500" cy="1138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Filter function</a:t>
            </a:r>
            <a:endParaRPr sz="1000" dirty="0"/>
          </a:p>
        </p:txBody>
      </p:sp>
      <p:sp>
        <p:nvSpPr>
          <p:cNvPr id="693" name="Google Shape;693;p36"/>
          <p:cNvSpPr txBox="1"/>
          <p:nvPr/>
        </p:nvSpPr>
        <p:spPr>
          <a:xfrm>
            <a:off x="1551496" y="1012750"/>
            <a:ext cx="14691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4" name="Google Shape;694;p36"/>
          <p:cNvSpPr txBox="1"/>
          <p:nvPr/>
        </p:nvSpPr>
        <p:spPr>
          <a:xfrm>
            <a:off x="2694496" y="4151225"/>
            <a:ext cx="14691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5" name="Google Shape;695;p36"/>
          <p:cNvSpPr txBox="1"/>
          <p:nvPr/>
        </p:nvSpPr>
        <p:spPr>
          <a:xfrm>
            <a:off x="3832996" y="1012750"/>
            <a:ext cx="14691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6" name="Google Shape;696;p36"/>
          <p:cNvSpPr txBox="1"/>
          <p:nvPr/>
        </p:nvSpPr>
        <p:spPr>
          <a:xfrm>
            <a:off x="4971496" y="4151225"/>
            <a:ext cx="14691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7" name="Google Shape;697;p36"/>
          <p:cNvSpPr txBox="1"/>
          <p:nvPr/>
        </p:nvSpPr>
        <p:spPr>
          <a:xfrm>
            <a:off x="6114496" y="1012750"/>
            <a:ext cx="14691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698" name="Google Shape;698;p36"/>
          <p:cNvCxnSpPr>
            <a:stCxn id="688" idx="6"/>
            <a:endCxn id="690" idx="2"/>
          </p:cNvCxnSpPr>
          <p:nvPr/>
        </p:nvCxnSpPr>
        <p:spPr>
          <a:xfrm>
            <a:off x="2855296" y="1960889"/>
            <a:ext cx="1143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99" name="Google Shape;699;p36"/>
          <p:cNvCxnSpPr>
            <a:stCxn id="690" idx="6"/>
            <a:endCxn id="692" idx="2"/>
          </p:cNvCxnSpPr>
          <p:nvPr/>
        </p:nvCxnSpPr>
        <p:spPr>
          <a:xfrm>
            <a:off x="5136796" y="1960889"/>
            <a:ext cx="1143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00" name="Google Shape;700;p36"/>
          <p:cNvCxnSpPr>
            <a:stCxn id="692" idx="6"/>
            <a:endCxn id="691" idx="6"/>
          </p:cNvCxnSpPr>
          <p:nvPr/>
        </p:nvCxnSpPr>
        <p:spPr>
          <a:xfrm flipH="1">
            <a:off x="6275296" y="1960889"/>
            <a:ext cx="1143000" cy="1621200"/>
          </a:xfrm>
          <a:prstGeom prst="bentConnector3">
            <a:avLst>
              <a:gd name="adj1" fmla="val -20833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01" name="Google Shape;701;p36"/>
          <p:cNvCxnSpPr>
            <a:stCxn id="689" idx="6"/>
            <a:endCxn id="691" idx="2"/>
          </p:cNvCxnSpPr>
          <p:nvPr/>
        </p:nvCxnSpPr>
        <p:spPr>
          <a:xfrm>
            <a:off x="3998296" y="3581964"/>
            <a:ext cx="11385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702" name="Google Shape;702;p36"/>
          <p:cNvCxnSpPr>
            <a:stCxn id="689" idx="2"/>
          </p:cNvCxnSpPr>
          <p:nvPr/>
        </p:nvCxnSpPr>
        <p:spPr>
          <a:xfrm rot="10800000">
            <a:off x="-7904" y="3581964"/>
            <a:ext cx="28677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695;p36">
            <a:extLst>
              <a:ext uri="{FF2B5EF4-FFF2-40B4-BE49-F238E27FC236}">
                <a16:creationId xmlns:a16="http://schemas.microsoft.com/office/drawing/2014/main" id="{EFB7D4FC-8F1F-B340-8694-CB5316A790F1}"/>
              </a:ext>
            </a:extLst>
          </p:cNvPr>
          <p:cNvSpPr txBox="1"/>
          <p:nvPr/>
        </p:nvSpPr>
        <p:spPr>
          <a:xfrm>
            <a:off x="4962134" y="1349212"/>
            <a:ext cx="14691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F(</a:t>
            </a:r>
            <a:r>
              <a:rPr lang="en" b="1" dirty="0" err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u,v</a:t>
            </a:r>
            <a:r>
              <a:rPr lang="en" b="1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)</a:t>
            </a:r>
            <a:endParaRPr b="1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Google Shape;695;p36">
                <a:extLst>
                  <a:ext uri="{FF2B5EF4-FFF2-40B4-BE49-F238E27FC236}">
                    <a16:creationId xmlns:a16="http://schemas.microsoft.com/office/drawing/2014/main" id="{DC8BC0D4-9F0D-E34A-B770-5DC2C8091008}"/>
                  </a:ext>
                </a:extLst>
              </p:cNvPr>
              <p:cNvSpPr txBox="1"/>
              <p:nvPr/>
            </p:nvSpPr>
            <p:spPr>
              <a:xfrm>
                <a:off x="6112246" y="3734300"/>
                <a:ext cx="1469100" cy="378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 dirty="0">
                    <a:solidFill>
                      <a:schemeClr val="accent1"/>
                    </a:solidFill>
                    <a:latin typeface="Lato"/>
                    <a:ea typeface="Lato"/>
                    <a:cs typeface="Lato"/>
                    <a:sym typeface="Lato"/>
                  </a:rPr>
                  <a:t>F*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sym typeface="Lato"/>
                          </a:rPr>
                        </m:ctrlPr>
                      </m:sSubPr>
                      <m:e>
                        <m:r>
                          <a:rPr lang="en-US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sym typeface="Lato"/>
                          </a:rPr>
                          <m:t>𝑯</m:t>
                        </m:r>
                      </m:e>
                      <m:sub>
                        <m:r>
                          <a:rPr lang="en-US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sym typeface="Lato"/>
                          </a:rPr>
                          <m:t>𝑯𝑭𝑬</m:t>
                        </m:r>
                      </m:sub>
                    </m:sSub>
                  </m:oMath>
                </a14:m>
                <a:endParaRPr b="1" dirty="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</mc:Choice>
        <mc:Fallback xmlns="">
          <p:sp>
            <p:nvSpPr>
              <p:cNvPr id="20" name="Google Shape;695;p36">
                <a:extLst>
                  <a:ext uri="{FF2B5EF4-FFF2-40B4-BE49-F238E27FC236}">
                    <a16:creationId xmlns:a16="http://schemas.microsoft.com/office/drawing/2014/main" id="{DC8BC0D4-9F0D-E34A-B770-5DC2C80910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2246" y="3734300"/>
                <a:ext cx="1469100" cy="378900"/>
              </a:xfrm>
              <a:prstGeom prst="rect">
                <a:avLst/>
              </a:prstGeom>
              <a:blipFill>
                <a:blip r:embed="rId4"/>
                <a:stretch>
                  <a:fillRect b="-645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Google Shape;695;p36">
                <a:extLst>
                  <a:ext uri="{FF2B5EF4-FFF2-40B4-BE49-F238E27FC236}">
                    <a16:creationId xmlns:a16="http://schemas.microsoft.com/office/drawing/2014/main" id="{76866B70-BE58-A247-AFEB-7027D6739BF3}"/>
                  </a:ext>
                </a:extLst>
              </p:cNvPr>
              <p:cNvSpPr txBox="1"/>
              <p:nvPr/>
            </p:nvSpPr>
            <p:spPr>
              <a:xfrm>
                <a:off x="7621457" y="1960889"/>
                <a:ext cx="1469100" cy="178074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 dirty="0">
                    <a:solidFill>
                      <a:schemeClr val="accent1"/>
                    </a:solidFill>
                    <a:latin typeface="Lato"/>
                    <a:ea typeface="Lato"/>
                    <a:cs typeface="Lato"/>
                    <a:sym typeface="Lato"/>
                  </a:rPr>
                  <a:t>Gaussian high pass: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 dirty="0">
                    <a:solidFill>
                      <a:schemeClr val="accent1"/>
                    </a:solidFill>
                    <a:latin typeface="Lato"/>
                    <a:ea typeface="Lato"/>
                    <a:cs typeface="Lato"/>
                    <a:sym typeface="Lato"/>
                  </a:rPr>
                  <a:t>H </a:t>
                </a:r>
                <a14:m>
                  <m:oMath xmlns:m="http://schemas.openxmlformats.org/officeDocument/2006/math">
                    <m:r>
                      <a:rPr lang="en" sz="1000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Lato"/>
                        <a:sym typeface="Lato"/>
                      </a:rPr>
                      <m:t>=</m:t>
                    </m:r>
                  </m:oMath>
                </a14:m>
                <a:r>
                  <a:rPr lang="en" sz="1000" b="1" dirty="0">
                    <a:solidFill>
                      <a:schemeClr val="accent1"/>
                    </a:solidFill>
                    <a:latin typeface="Lato"/>
                    <a:ea typeface="Lato"/>
                    <a:cs typeface="Lato"/>
                    <a:sym typeface="Lato"/>
                  </a:rPr>
                  <a:t> 1 -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" sz="1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sym typeface="Lato"/>
                          </a:rPr>
                        </m:ctrlPr>
                      </m:sSupPr>
                      <m:e>
                        <m:r>
                          <a:rPr lang="en-US" sz="1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sym typeface="Lato"/>
                          </a:rPr>
                          <m:t>𝒆</m:t>
                        </m:r>
                      </m:e>
                      <m:sup>
                        <m:r>
                          <a:rPr lang="en-US" sz="1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sym typeface="Lato"/>
                          </a:rPr>
                          <m:t>−</m:t>
                        </m:r>
                        <m:sSup>
                          <m:sSupPr>
                            <m:ctrlPr>
                              <a:rPr lang="en-US" sz="10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  <a:sym typeface="Lato"/>
                              </a:rPr>
                            </m:ctrlPr>
                          </m:sSupPr>
                          <m:e>
                            <m:r>
                              <a:rPr lang="en-US" sz="10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  <a:sym typeface="Lato"/>
                              </a:rPr>
                              <m:t>𝑫</m:t>
                            </m:r>
                          </m:e>
                          <m:sup>
                            <m:r>
                              <a:rPr lang="en-US" sz="10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  <a:sym typeface="Lato"/>
                              </a:rPr>
                              <m:t>𝟐</m:t>
                            </m:r>
                          </m:sup>
                        </m:sSup>
                        <m:r>
                          <a:rPr lang="en-US" sz="1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sym typeface="Lato"/>
                          </a:rPr>
                          <m:t>/</m:t>
                        </m:r>
                        <m:sSup>
                          <m:sSupPr>
                            <m:ctrlPr>
                              <a:rPr lang="en-US" sz="10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  <a:sym typeface="Lato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sz="1000" b="1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  <a:sym typeface="Lato"/>
                                  </a:rPr>
                                </m:ctrlPr>
                              </m:sSubPr>
                              <m:e>
                                <m:r>
                                  <a:rPr lang="en-US" sz="1000" b="1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  <a:sym typeface="Lato"/>
                                  </a:rPr>
                                  <m:t>𝑫</m:t>
                                </m:r>
                              </m:e>
                              <m:sub>
                                <m:r>
                                  <a:rPr lang="en-US" sz="1000" b="1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  <a:sym typeface="Lato"/>
                                  </a:rPr>
                                  <m:t>𝟎</m:t>
                                </m:r>
                              </m:sub>
                            </m:sSub>
                          </m:e>
                          <m:sup>
                            <m:r>
                              <a:rPr lang="en-US" sz="1000" b="1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  <a:sym typeface="Lato"/>
                              </a:rPr>
                              <m:t>𝟐</m:t>
                            </m:r>
                          </m:sup>
                        </m:sSup>
                      </m:sup>
                    </m:sSup>
                  </m:oMath>
                </a14:m>
                <a:endParaRPr lang="en" sz="1000" b="1" dirty="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" sz="1000" b="1" dirty="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 dirty="0">
                    <a:solidFill>
                      <a:schemeClr val="accent1"/>
                    </a:solidFill>
                    <a:latin typeface="Lato"/>
                    <a:ea typeface="Lato"/>
                    <a:cs typeface="Lato"/>
                    <a:sym typeface="Lato"/>
                  </a:rPr>
                  <a:t>High frequency emphasis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" sz="10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sym typeface="Lato"/>
                            </a:rPr>
                          </m:ctrlPr>
                        </m:sSubPr>
                        <m:e>
                          <m:r>
                            <a:rPr lang="en-US" sz="10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sym typeface="Lato"/>
                            </a:rPr>
                            <m:t>𝑯</m:t>
                          </m:r>
                        </m:e>
                        <m:sub>
                          <m:r>
                            <a:rPr lang="en-US" sz="10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sym typeface="Lato"/>
                            </a:rPr>
                            <m:t>𝑯𝑭𝑬</m:t>
                          </m:r>
                        </m:sub>
                      </m:sSub>
                      <m:r>
                        <a:rPr lang="en" sz="1000" b="1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Lato"/>
                        </a:rPr>
                        <m:t>=</m:t>
                      </m:r>
                      <m:sSub>
                        <m:sSubPr>
                          <m:ctrlPr>
                            <a:rPr lang="en" sz="10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Lato"/>
                            </a:rPr>
                          </m:ctrlPr>
                        </m:sSubPr>
                        <m:e>
                          <m:r>
                            <a:rPr lang="en-US" sz="10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Lato"/>
                            </a:rPr>
                            <m:t>𝑲</m:t>
                          </m:r>
                        </m:e>
                        <m:sub>
                          <m:r>
                            <a:rPr lang="en-US" sz="10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Lato"/>
                            </a:rPr>
                            <m:t>𝟏</m:t>
                          </m:r>
                        </m:sub>
                      </m:sSub>
                      <m:r>
                        <a:rPr lang="en" sz="1000" b="1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Lato"/>
                        </a:rPr>
                        <m:t>+</m:t>
                      </m:r>
                      <m:sSub>
                        <m:sSubPr>
                          <m:ctrlPr>
                            <a:rPr lang="en" sz="10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Lato"/>
                            </a:rPr>
                          </m:ctrlPr>
                        </m:sSubPr>
                        <m:e>
                          <m:r>
                            <a:rPr lang="en-US" sz="10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Lato"/>
                            </a:rPr>
                            <m:t>𝑲</m:t>
                          </m:r>
                        </m:e>
                        <m:sub>
                          <m:r>
                            <a:rPr lang="en-US" sz="10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Lato"/>
                            </a:rPr>
                            <m:t>𝟐</m:t>
                          </m:r>
                        </m:sub>
                      </m:sSub>
                      <m:r>
                        <a:rPr lang="en-US" sz="1000" b="1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Lato"/>
                        </a:rPr>
                        <m:t>𝑯</m:t>
                      </m:r>
                    </m:oMath>
                  </m:oMathPara>
                </a14:m>
                <a:endParaRPr lang="en" sz="1000" b="1" dirty="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" sz="1000" b="1" dirty="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" sz="1000" b="1" dirty="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</mc:Choice>
        <mc:Fallback xmlns="">
          <p:sp>
            <p:nvSpPr>
              <p:cNvPr id="21" name="Google Shape;695;p36">
                <a:extLst>
                  <a:ext uri="{FF2B5EF4-FFF2-40B4-BE49-F238E27FC236}">
                    <a16:creationId xmlns:a16="http://schemas.microsoft.com/office/drawing/2014/main" id="{76866B70-BE58-A247-AFEB-7027D6739B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21457" y="1960889"/>
                <a:ext cx="1469100" cy="178074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ectangle 1">
            <a:extLst>
              <a:ext uri="{FF2B5EF4-FFF2-40B4-BE49-F238E27FC236}">
                <a16:creationId xmlns:a16="http://schemas.microsoft.com/office/drawing/2014/main" id="{24BFD0D0-C17E-2B49-BC8D-A0B1AA9CED16}"/>
              </a:ext>
            </a:extLst>
          </p:cNvPr>
          <p:cNvSpPr/>
          <p:nvPr/>
        </p:nvSpPr>
        <p:spPr>
          <a:xfrm>
            <a:off x="234196" y="3602011"/>
            <a:ext cx="183915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b="1" dirty="0">
                <a:solidFill>
                  <a:schemeClr val="accent1"/>
                </a:solidFill>
                <a:latin typeface="Lato" panose="020F0502020204030203" pitchFamily="34" charset="77"/>
              </a:rPr>
              <a:t>Ready for histogram equalization</a:t>
            </a: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884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1"/>
          <p:cNvSpPr/>
          <p:nvPr/>
        </p:nvSpPr>
        <p:spPr>
          <a:xfrm>
            <a:off x="7372675" y="480225"/>
            <a:ext cx="1807500" cy="24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31"/>
          <p:cNvSpPr txBox="1">
            <a:spLocks noGrp="1"/>
          </p:cNvSpPr>
          <p:nvPr>
            <p:ph type="ctrTitle"/>
          </p:nvPr>
        </p:nvSpPr>
        <p:spPr>
          <a:xfrm>
            <a:off x="6339695" y="324570"/>
            <a:ext cx="2619000" cy="4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800" dirty="0">
                <a:solidFill>
                  <a:srgbClr val="FFFFFF"/>
                </a:solidFill>
              </a:rPr>
              <a:t>HISTOGRAM EQUALIZATION</a:t>
            </a:r>
            <a:endParaRPr sz="800" dirty="0">
              <a:solidFill>
                <a:srgbClr val="FFFFFF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FC3033-7906-CA41-8865-629B14FCDA00}"/>
              </a:ext>
            </a:extLst>
          </p:cNvPr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CED9BB8-AF38-5447-87FA-F81003F24E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405" y="324570"/>
            <a:ext cx="4572000" cy="358314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071CDA8-5EB2-004C-8F4C-827C1DD2E3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9500" y="4100157"/>
            <a:ext cx="1905000" cy="8509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39"/>
          <p:cNvSpPr/>
          <p:nvPr/>
        </p:nvSpPr>
        <p:spPr>
          <a:xfrm>
            <a:off x="7467475" y="480225"/>
            <a:ext cx="1712700" cy="24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55" name="Google Shape;755;p39"/>
          <p:cNvSpPr txBox="1">
            <a:spLocks noGrp="1"/>
          </p:cNvSpPr>
          <p:nvPr>
            <p:ph type="ctrTitle"/>
          </p:nvPr>
        </p:nvSpPr>
        <p:spPr>
          <a:xfrm>
            <a:off x="5704825" y="308738"/>
            <a:ext cx="2619000" cy="4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</a:rPr>
              <a:t>RESULTS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756" name="Google Shape;756;p39"/>
          <p:cNvSpPr txBox="1">
            <a:spLocks noGrp="1"/>
          </p:cNvSpPr>
          <p:nvPr>
            <p:ph type="ctrTitle" idx="2"/>
          </p:nvPr>
        </p:nvSpPr>
        <p:spPr>
          <a:xfrm>
            <a:off x="5323025" y="1051275"/>
            <a:ext cx="2874677" cy="10727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(a) A chest X-ray. </a:t>
            </a:r>
            <a:br>
              <a:rPr lang="en-US" dirty="0"/>
            </a:br>
            <a:r>
              <a:rPr lang="en-US" dirty="0"/>
              <a:t>(b) Result of filtering with a GHPF function. </a:t>
            </a:r>
            <a:br>
              <a:rPr lang="en-US" dirty="0"/>
            </a:br>
            <a:r>
              <a:rPr lang="en-US" dirty="0"/>
              <a:t>(c) Result of high-frequency-emphasis filtering using the same GHPF. </a:t>
            </a:r>
            <a:br>
              <a:rPr lang="en-US" dirty="0"/>
            </a:br>
            <a:r>
              <a:rPr lang="en-US" dirty="0"/>
              <a:t>(d) Result of performing histogram equalization on (c).</a:t>
            </a:r>
            <a:br>
              <a:rPr lang="en-US" dirty="0"/>
            </a:br>
            <a:endParaRPr lang="en-US" dirty="0">
              <a:effectLst/>
            </a:endParaRPr>
          </a:p>
        </p:txBody>
      </p:sp>
      <p:sp>
        <p:nvSpPr>
          <p:cNvPr id="757" name="Google Shape;757;p39"/>
          <p:cNvSpPr txBox="1">
            <a:spLocks noGrp="1"/>
          </p:cNvSpPr>
          <p:nvPr>
            <p:ph type="subTitle" idx="1"/>
          </p:nvPr>
        </p:nvSpPr>
        <p:spPr>
          <a:xfrm>
            <a:off x="5610125" y="1946351"/>
            <a:ext cx="26838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Image Processing</a:t>
            </a:r>
            <a:endParaRPr dirty="0"/>
          </a:p>
        </p:txBody>
      </p:sp>
      <p:sp>
        <p:nvSpPr>
          <p:cNvPr id="758" name="Google Shape;758;p39"/>
          <p:cNvSpPr txBox="1">
            <a:spLocks noGrp="1"/>
          </p:cNvSpPr>
          <p:nvPr>
            <p:ph type="ctrTitle" idx="3"/>
          </p:nvPr>
        </p:nvSpPr>
        <p:spPr>
          <a:xfrm>
            <a:off x="5323025" y="2511100"/>
            <a:ext cx="2970900" cy="63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High Pass Gaussian Filter applied</a:t>
            </a:r>
            <a:endParaRPr dirty="0"/>
          </a:p>
        </p:txBody>
      </p:sp>
      <p:sp>
        <p:nvSpPr>
          <p:cNvPr id="759" name="Google Shape;759;p39"/>
          <p:cNvSpPr txBox="1">
            <a:spLocks noGrp="1"/>
          </p:cNvSpPr>
          <p:nvPr>
            <p:ph type="subTitle" idx="4"/>
          </p:nvPr>
        </p:nvSpPr>
        <p:spPr>
          <a:xfrm>
            <a:off x="5610125" y="3078175"/>
            <a:ext cx="26838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High-frequency Emphasis</a:t>
            </a:r>
            <a:endParaRPr dirty="0"/>
          </a:p>
        </p:txBody>
      </p:sp>
      <p:pic>
        <p:nvPicPr>
          <p:cNvPr id="762" name="Google Shape;762;p39"/>
          <p:cNvPicPr preferRelativeResize="0"/>
          <p:nvPr/>
        </p:nvPicPr>
        <p:blipFill rotWithShape="1">
          <a:blip r:embed="rId3">
            <a:alphaModFix/>
          </a:blip>
          <a:srcRect l="25345" r="24654"/>
          <a:stretch/>
        </p:blipFill>
        <p:spPr>
          <a:xfrm>
            <a:off x="0" y="0"/>
            <a:ext cx="4572003" cy="5143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1" name="Picture 1" descr="page408image17322880">
            <a:extLst>
              <a:ext uri="{FF2B5EF4-FFF2-40B4-BE49-F238E27FC236}">
                <a16:creationId xmlns:a16="http://schemas.microsoft.com/office/drawing/2014/main" id="{F0920CE5-E786-6C40-BFBD-8F80956AC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575711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B2A95B5-7E2F-DD4A-9825-75DE5CCA58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0483" y="2557680"/>
            <a:ext cx="3713374" cy="266601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45"/>
          <p:cNvSpPr txBox="1">
            <a:spLocks noGrp="1"/>
          </p:cNvSpPr>
          <p:nvPr>
            <p:ph type="subTitle" idx="1"/>
          </p:nvPr>
        </p:nvSpPr>
        <p:spPr>
          <a:xfrm>
            <a:off x="5565600" y="1696125"/>
            <a:ext cx="2371800" cy="8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tientrung866@gmail.com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+84 971127195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01" name="Google Shape;901;p45"/>
          <p:cNvSpPr txBox="1">
            <a:spLocks noGrp="1"/>
          </p:cNvSpPr>
          <p:nvPr>
            <p:ph type="ctrTitle"/>
          </p:nvPr>
        </p:nvSpPr>
        <p:spPr>
          <a:xfrm>
            <a:off x="5565600" y="1687850"/>
            <a:ext cx="2228400" cy="24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 FOR WATCHING!</a:t>
            </a:r>
            <a:endParaRPr dirty="0"/>
          </a:p>
        </p:txBody>
      </p:sp>
      <p:sp>
        <p:nvSpPr>
          <p:cNvPr id="902" name="Google Shape;902;p45"/>
          <p:cNvSpPr/>
          <p:nvPr/>
        </p:nvSpPr>
        <p:spPr>
          <a:xfrm>
            <a:off x="3430700" y="-19046"/>
            <a:ext cx="216300" cy="518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45"/>
          <p:cNvSpPr/>
          <p:nvPr/>
        </p:nvSpPr>
        <p:spPr>
          <a:xfrm>
            <a:off x="6244028" y="2677534"/>
            <a:ext cx="216179" cy="216177"/>
          </a:xfrm>
          <a:custGeom>
            <a:avLst/>
            <a:gdLst/>
            <a:ahLst/>
            <a:cxnLst/>
            <a:rect l="l" t="t" r="r" b="b"/>
            <a:pathLst>
              <a:path w="87522" h="87521" extrusionOk="0">
                <a:moveTo>
                  <a:pt x="19865" y="9644"/>
                </a:moveTo>
                <a:cubicBezTo>
                  <a:pt x="21063" y="9644"/>
                  <a:pt x="22272" y="9877"/>
                  <a:pt x="23425" y="10356"/>
                </a:cubicBezTo>
                <a:cubicBezTo>
                  <a:pt x="26907" y="11804"/>
                  <a:pt x="29180" y="15195"/>
                  <a:pt x="29180" y="18971"/>
                </a:cubicBezTo>
                <a:cubicBezTo>
                  <a:pt x="29180" y="24103"/>
                  <a:pt x="25019" y="28282"/>
                  <a:pt x="19869" y="28282"/>
                </a:cubicBezTo>
                <a:cubicBezTo>
                  <a:pt x="16093" y="28282"/>
                  <a:pt x="12702" y="26009"/>
                  <a:pt x="11254" y="22526"/>
                </a:cubicBezTo>
                <a:cubicBezTo>
                  <a:pt x="9806" y="19044"/>
                  <a:pt x="10613" y="15030"/>
                  <a:pt x="13270" y="12372"/>
                </a:cubicBezTo>
                <a:cubicBezTo>
                  <a:pt x="15061" y="10594"/>
                  <a:pt x="17442" y="9644"/>
                  <a:pt x="19865" y="9644"/>
                </a:cubicBezTo>
                <a:close/>
                <a:moveTo>
                  <a:pt x="24763" y="32149"/>
                </a:moveTo>
                <a:cubicBezTo>
                  <a:pt x="26046" y="32149"/>
                  <a:pt x="27072" y="33194"/>
                  <a:pt x="27072" y="34459"/>
                </a:cubicBezTo>
                <a:lnTo>
                  <a:pt x="27072" y="75570"/>
                </a:lnTo>
                <a:cubicBezTo>
                  <a:pt x="27072" y="76835"/>
                  <a:pt x="26046" y="77880"/>
                  <a:pt x="24763" y="77880"/>
                </a:cubicBezTo>
                <a:lnTo>
                  <a:pt x="14957" y="77880"/>
                </a:lnTo>
                <a:cubicBezTo>
                  <a:pt x="13692" y="77880"/>
                  <a:pt x="12665" y="76835"/>
                  <a:pt x="12665" y="75570"/>
                </a:cubicBezTo>
                <a:lnTo>
                  <a:pt x="12665" y="34459"/>
                </a:lnTo>
                <a:cubicBezTo>
                  <a:pt x="12665" y="33194"/>
                  <a:pt x="13692" y="32149"/>
                  <a:pt x="14957" y="32149"/>
                </a:cubicBezTo>
                <a:close/>
                <a:moveTo>
                  <a:pt x="61567" y="31471"/>
                </a:moveTo>
                <a:cubicBezTo>
                  <a:pt x="78430" y="31471"/>
                  <a:pt x="78320" y="47215"/>
                  <a:pt x="78320" y="55867"/>
                </a:cubicBezTo>
                <a:lnTo>
                  <a:pt x="78320" y="75754"/>
                </a:lnTo>
                <a:cubicBezTo>
                  <a:pt x="78320" y="76927"/>
                  <a:pt x="77385" y="77880"/>
                  <a:pt x="76212" y="77880"/>
                </a:cubicBezTo>
                <a:lnTo>
                  <a:pt x="65691" y="77880"/>
                </a:lnTo>
                <a:cubicBezTo>
                  <a:pt x="64518" y="77880"/>
                  <a:pt x="63565" y="76927"/>
                  <a:pt x="63565" y="75754"/>
                </a:cubicBezTo>
                <a:lnTo>
                  <a:pt x="63565" y="56472"/>
                </a:lnTo>
                <a:cubicBezTo>
                  <a:pt x="63565" y="53594"/>
                  <a:pt x="64408" y="43880"/>
                  <a:pt x="56050" y="43880"/>
                </a:cubicBezTo>
                <a:cubicBezTo>
                  <a:pt x="49562" y="43880"/>
                  <a:pt x="48242" y="50533"/>
                  <a:pt x="47986" y="53521"/>
                </a:cubicBezTo>
                <a:lnTo>
                  <a:pt x="47986" y="75772"/>
                </a:lnTo>
                <a:cubicBezTo>
                  <a:pt x="47986" y="76927"/>
                  <a:pt x="47032" y="77880"/>
                  <a:pt x="45859" y="77880"/>
                </a:cubicBezTo>
                <a:lnTo>
                  <a:pt x="35687" y="77880"/>
                </a:lnTo>
                <a:cubicBezTo>
                  <a:pt x="34514" y="77880"/>
                  <a:pt x="33561" y="76927"/>
                  <a:pt x="33561" y="75772"/>
                </a:cubicBezTo>
                <a:lnTo>
                  <a:pt x="33561" y="34275"/>
                </a:lnTo>
                <a:cubicBezTo>
                  <a:pt x="33561" y="33102"/>
                  <a:pt x="34514" y="32149"/>
                  <a:pt x="35687" y="32149"/>
                </a:cubicBezTo>
                <a:lnTo>
                  <a:pt x="45859" y="32149"/>
                </a:lnTo>
                <a:cubicBezTo>
                  <a:pt x="47032" y="32149"/>
                  <a:pt x="47986" y="33102"/>
                  <a:pt x="47986" y="34275"/>
                </a:cubicBezTo>
                <a:lnTo>
                  <a:pt x="47986" y="37868"/>
                </a:lnTo>
                <a:cubicBezTo>
                  <a:pt x="50387" y="34257"/>
                  <a:pt x="53961" y="31471"/>
                  <a:pt x="61567" y="31471"/>
                </a:cubicBezTo>
                <a:close/>
                <a:moveTo>
                  <a:pt x="7918" y="0"/>
                </a:moveTo>
                <a:cubicBezTo>
                  <a:pt x="3538" y="0"/>
                  <a:pt x="0" y="3537"/>
                  <a:pt x="0" y="7918"/>
                </a:cubicBezTo>
                <a:lnTo>
                  <a:pt x="0" y="79603"/>
                </a:lnTo>
                <a:cubicBezTo>
                  <a:pt x="0" y="83983"/>
                  <a:pt x="3538" y="87521"/>
                  <a:pt x="7918" y="87521"/>
                </a:cubicBezTo>
                <a:lnTo>
                  <a:pt x="79603" y="87521"/>
                </a:lnTo>
                <a:cubicBezTo>
                  <a:pt x="83966" y="87521"/>
                  <a:pt x="87521" y="83983"/>
                  <a:pt x="87521" y="79603"/>
                </a:cubicBezTo>
                <a:lnTo>
                  <a:pt x="87521" y="7918"/>
                </a:lnTo>
                <a:cubicBezTo>
                  <a:pt x="87521" y="3537"/>
                  <a:pt x="83966" y="0"/>
                  <a:pt x="7960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45"/>
          <p:cNvSpPr/>
          <p:nvPr/>
        </p:nvSpPr>
        <p:spPr>
          <a:xfrm>
            <a:off x="5665550" y="2676400"/>
            <a:ext cx="217311" cy="217311"/>
          </a:xfrm>
          <a:custGeom>
            <a:avLst/>
            <a:gdLst/>
            <a:ahLst/>
            <a:cxnLst/>
            <a:rect l="l" t="t" r="r" b="b"/>
            <a:pathLst>
              <a:path w="87980" h="87980" extrusionOk="0">
                <a:moveTo>
                  <a:pt x="12885" y="1"/>
                </a:moveTo>
                <a:cubicBezTo>
                  <a:pt x="5774" y="1"/>
                  <a:pt x="0" y="5774"/>
                  <a:pt x="0" y="12886"/>
                </a:cubicBezTo>
                <a:lnTo>
                  <a:pt x="0" y="75094"/>
                </a:lnTo>
                <a:cubicBezTo>
                  <a:pt x="0" y="82206"/>
                  <a:pt x="5774" y="87961"/>
                  <a:pt x="12885" y="87980"/>
                </a:cubicBezTo>
                <a:lnTo>
                  <a:pt x="38839" y="87980"/>
                </a:lnTo>
                <a:lnTo>
                  <a:pt x="38839" y="56875"/>
                </a:lnTo>
                <a:lnTo>
                  <a:pt x="28520" y="56875"/>
                </a:lnTo>
                <a:lnTo>
                  <a:pt x="28520" y="41406"/>
                </a:lnTo>
                <a:lnTo>
                  <a:pt x="38839" y="41406"/>
                </a:lnTo>
                <a:lnTo>
                  <a:pt x="38839" y="30922"/>
                </a:lnTo>
                <a:cubicBezTo>
                  <a:pt x="38839" y="22380"/>
                  <a:pt x="45768" y="15470"/>
                  <a:pt x="54309" y="15452"/>
                </a:cubicBezTo>
                <a:lnTo>
                  <a:pt x="69944" y="15452"/>
                </a:lnTo>
                <a:lnTo>
                  <a:pt x="69944" y="30922"/>
                </a:lnTo>
                <a:lnTo>
                  <a:pt x="54309" y="30922"/>
                </a:lnTo>
                <a:lnTo>
                  <a:pt x="54309" y="41406"/>
                </a:lnTo>
                <a:lnTo>
                  <a:pt x="69944" y="41406"/>
                </a:lnTo>
                <a:lnTo>
                  <a:pt x="67359" y="56875"/>
                </a:lnTo>
                <a:lnTo>
                  <a:pt x="54309" y="56875"/>
                </a:lnTo>
                <a:lnTo>
                  <a:pt x="54309" y="87980"/>
                </a:lnTo>
                <a:lnTo>
                  <a:pt x="75094" y="87980"/>
                </a:lnTo>
                <a:cubicBezTo>
                  <a:pt x="82206" y="87961"/>
                  <a:pt x="87979" y="82206"/>
                  <a:pt x="87979" y="75094"/>
                </a:cubicBezTo>
                <a:lnTo>
                  <a:pt x="87979" y="12886"/>
                </a:lnTo>
                <a:cubicBezTo>
                  <a:pt x="87979" y="5774"/>
                  <a:pt x="82206" y="1"/>
                  <a:pt x="7509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45"/>
          <p:cNvSpPr/>
          <p:nvPr/>
        </p:nvSpPr>
        <p:spPr>
          <a:xfrm>
            <a:off x="5954789" y="2717130"/>
            <a:ext cx="217311" cy="176580"/>
          </a:xfrm>
          <a:custGeom>
            <a:avLst/>
            <a:gdLst/>
            <a:ahLst/>
            <a:cxnLst/>
            <a:rect l="l" t="t" r="r" b="b"/>
            <a:pathLst>
              <a:path w="87980" h="71490" extrusionOk="0">
                <a:moveTo>
                  <a:pt x="60922" y="1"/>
                </a:moveTo>
                <a:cubicBezTo>
                  <a:pt x="58693" y="1"/>
                  <a:pt x="56444" y="416"/>
                  <a:pt x="54291" y="1271"/>
                </a:cubicBezTo>
                <a:cubicBezTo>
                  <a:pt x="47399" y="3984"/>
                  <a:pt x="42872" y="10638"/>
                  <a:pt x="42872" y="18042"/>
                </a:cubicBezTo>
                <a:cubicBezTo>
                  <a:pt x="42853" y="19417"/>
                  <a:pt x="43000" y="20810"/>
                  <a:pt x="43293" y="22166"/>
                </a:cubicBezTo>
                <a:cubicBezTo>
                  <a:pt x="28777" y="21452"/>
                  <a:pt x="15250" y="14578"/>
                  <a:pt x="6122" y="3288"/>
                </a:cubicBezTo>
                <a:lnTo>
                  <a:pt x="6122" y="3288"/>
                </a:lnTo>
                <a:cubicBezTo>
                  <a:pt x="1301" y="11517"/>
                  <a:pt x="3721" y="22093"/>
                  <a:pt x="11657" y="27390"/>
                </a:cubicBezTo>
                <a:cubicBezTo>
                  <a:pt x="8798" y="27317"/>
                  <a:pt x="6012" y="26565"/>
                  <a:pt x="3519" y="25172"/>
                </a:cubicBezTo>
                <a:lnTo>
                  <a:pt x="3519" y="25374"/>
                </a:lnTo>
                <a:cubicBezTo>
                  <a:pt x="3519" y="33952"/>
                  <a:pt x="9550" y="41357"/>
                  <a:pt x="17963" y="43098"/>
                </a:cubicBezTo>
                <a:cubicBezTo>
                  <a:pt x="16487" y="43485"/>
                  <a:pt x="14961" y="43686"/>
                  <a:pt x="13433" y="43686"/>
                </a:cubicBezTo>
                <a:cubicBezTo>
                  <a:pt x="13367" y="43686"/>
                  <a:pt x="13300" y="43685"/>
                  <a:pt x="13234" y="43685"/>
                </a:cubicBezTo>
                <a:cubicBezTo>
                  <a:pt x="13138" y="43686"/>
                  <a:pt x="13043" y="43687"/>
                  <a:pt x="12947" y="43687"/>
                </a:cubicBezTo>
                <a:cubicBezTo>
                  <a:pt x="11891" y="43687"/>
                  <a:pt x="10850" y="43593"/>
                  <a:pt x="9825" y="43391"/>
                </a:cubicBezTo>
                <a:lnTo>
                  <a:pt x="9825" y="43391"/>
                </a:lnTo>
                <a:cubicBezTo>
                  <a:pt x="12152" y="50521"/>
                  <a:pt x="18787" y="55782"/>
                  <a:pt x="26669" y="55947"/>
                </a:cubicBezTo>
                <a:cubicBezTo>
                  <a:pt x="20290" y="60932"/>
                  <a:pt x="12409" y="63645"/>
                  <a:pt x="4307" y="63645"/>
                </a:cubicBezTo>
                <a:cubicBezTo>
                  <a:pt x="2859" y="63645"/>
                  <a:pt x="1430" y="63572"/>
                  <a:pt x="0" y="63388"/>
                </a:cubicBezTo>
                <a:lnTo>
                  <a:pt x="0" y="63388"/>
                </a:lnTo>
                <a:cubicBezTo>
                  <a:pt x="8203" y="68687"/>
                  <a:pt x="17790" y="71490"/>
                  <a:pt x="27563" y="71490"/>
                </a:cubicBezTo>
                <a:cubicBezTo>
                  <a:pt x="27595" y="71490"/>
                  <a:pt x="27627" y="71490"/>
                  <a:pt x="27659" y="71490"/>
                </a:cubicBezTo>
                <a:cubicBezTo>
                  <a:pt x="60853" y="71490"/>
                  <a:pt x="78998" y="43996"/>
                  <a:pt x="78998" y="20169"/>
                </a:cubicBezTo>
                <a:cubicBezTo>
                  <a:pt x="78998" y="19362"/>
                  <a:pt x="78962" y="18592"/>
                  <a:pt x="78925" y="17822"/>
                </a:cubicBezTo>
                <a:cubicBezTo>
                  <a:pt x="82481" y="15293"/>
                  <a:pt x="85560" y="12104"/>
                  <a:pt x="87980" y="8456"/>
                </a:cubicBezTo>
                <a:lnTo>
                  <a:pt x="87980" y="8456"/>
                </a:lnTo>
                <a:cubicBezTo>
                  <a:pt x="84662" y="9904"/>
                  <a:pt x="81161" y="10857"/>
                  <a:pt x="77587" y="11316"/>
                </a:cubicBezTo>
                <a:cubicBezTo>
                  <a:pt x="81344" y="9061"/>
                  <a:pt x="84167" y="5524"/>
                  <a:pt x="85505" y="1345"/>
                </a:cubicBezTo>
                <a:lnTo>
                  <a:pt x="85505" y="1345"/>
                </a:lnTo>
                <a:cubicBezTo>
                  <a:pt x="81986" y="3434"/>
                  <a:pt x="78100" y="4919"/>
                  <a:pt x="74068" y="5707"/>
                </a:cubicBezTo>
                <a:cubicBezTo>
                  <a:pt x="70594" y="1994"/>
                  <a:pt x="65806" y="1"/>
                  <a:pt x="6092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45"/>
          <p:cNvSpPr txBox="1"/>
          <p:nvPr/>
        </p:nvSpPr>
        <p:spPr>
          <a:xfrm>
            <a:off x="5565600" y="3677290"/>
            <a:ext cx="30000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800" dirty="0">
              <a:solidFill>
                <a:schemeClr val="accen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Please keep this slide for attribution.</a:t>
            </a:r>
            <a:endParaRPr sz="800" dirty="0">
              <a:solidFill>
                <a:schemeClr val="accen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accen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907" name="Google Shape;90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430710" cy="5143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74EA17A-97A4-5840-8B7A-93EB9F1E08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575964" y="1247650"/>
            <a:ext cx="5080000" cy="2857500"/>
          </a:xfrm>
          <a:prstGeom prst="rect">
            <a:avLst/>
          </a:prstGeom>
        </p:spPr>
      </p:pic>
      <p:sp>
        <p:nvSpPr>
          <p:cNvPr id="15" name="Google Shape;900;p45">
            <a:extLst>
              <a:ext uri="{FF2B5EF4-FFF2-40B4-BE49-F238E27FC236}">
                <a16:creationId xmlns:a16="http://schemas.microsoft.com/office/drawing/2014/main" id="{CAF20C47-CB7D-7642-A3F4-0ED93235A420}"/>
              </a:ext>
            </a:extLst>
          </p:cNvPr>
          <p:cNvSpPr txBox="1">
            <a:spLocks/>
          </p:cNvSpPr>
          <p:nvPr/>
        </p:nvSpPr>
        <p:spPr>
          <a:xfrm>
            <a:off x="-75722" y="489991"/>
            <a:ext cx="3043090" cy="862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 Light"/>
              <a:buNone/>
              <a:defRPr sz="1100" b="0" i="0" u="none" strike="noStrike" cap="none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Lato Light"/>
              <a:buNone/>
              <a:defRPr sz="2800" b="0" i="0" u="none" strike="noStrike" cap="none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Lato Light"/>
              <a:buNone/>
              <a:defRPr sz="2800" b="0" i="0" u="none" strike="noStrike" cap="none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Lato Light"/>
              <a:buNone/>
              <a:defRPr sz="2800" b="0" i="0" u="none" strike="noStrike" cap="none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Lato Light"/>
              <a:buNone/>
              <a:defRPr sz="2800" b="0" i="0" u="none" strike="noStrike" cap="none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Lato Light"/>
              <a:buNone/>
              <a:defRPr sz="2800" b="0" i="0" u="none" strike="noStrike" cap="none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Lato Light"/>
              <a:buNone/>
              <a:defRPr sz="2800" b="0" i="0" u="none" strike="noStrike" cap="none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Lato Light"/>
              <a:buNone/>
              <a:defRPr sz="2800" b="0" i="0" u="none" strike="noStrike" cap="none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Lato Light"/>
              <a:buNone/>
              <a:defRPr sz="2800" b="0" i="0" u="none" strike="noStrike" cap="none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/>
            <a:endParaRPr lang="en-US" dirty="0"/>
          </a:p>
          <a:p>
            <a:pPr marL="0" indent="0"/>
            <a:r>
              <a:rPr lang="en-US" sz="4000" dirty="0"/>
              <a:t>ANY QUESTION?</a:t>
            </a:r>
          </a:p>
          <a:p>
            <a:pPr marL="0" indent="0"/>
            <a:endParaRPr lang="en-US" dirty="0"/>
          </a:p>
          <a:p>
            <a:pPr marL="0" indent="0"/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/>
          <p:nvPr/>
        </p:nvSpPr>
        <p:spPr>
          <a:xfrm>
            <a:off x="822000" y="354575"/>
            <a:ext cx="1026300" cy="93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7"/>
          <p:cNvSpPr/>
          <p:nvPr/>
        </p:nvSpPr>
        <p:spPr>
          <a:xfrm>
            <a:off x="3026875" y="3807850"/>
            <a:ext cx="1026300" cy="93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7"/>
          <p:cNvSpPr/>
          <p:nvPr/>
        </p:nvSpPr>
        <p:spPr>
          <a:xfrm>
            <a:off x="7115025" y="480225"/>
            <a:ext cx="2065200" cy="24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7"/>
          <p:cNvSpPr txBox="1">
            <a:spLocks noGrp="1"/>
          </p:cNvSpPr>
          <p:nvPr>
            <p:ph type="ctrTitle" idx="15"/>
          </p:nvPr>
        </p:nvSpPr>
        <p:spPr>
          <a:xfrm>
            <a:off x="5925025" y="319150"/>
            <a:ext cx="2619000" cy="4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TABLE OF CONTENTS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2" name="Google Shape;152;p27"/>
          <p:cNvSpPr txBox="1">
            <a:spLocks noGrp="1"/>
          </p:cNvSpPr>
          <p:nvPr>
            <p:ph type="title"/>
          </p:nvPr>
        </p:nvSpPr>
        <p:spPr>
          <a:xfrm>
            <a:off x="4722050" y="128758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153" name="Google Shape;153;p27"/>
          <p:cNvSpPr txBox="1">
            <a:spLocks noGrp="1"/>
          </p:cNvSpPr>
          <p:nvPr>
            <p:ph type="ctrTitle" idx="2"/>
          </p:nvPr>
        </p:nvSpPr>
        <p:spPr>
          <a:xfrm>
            <a:off x="5255450" y="1442256"/>
            <a:ext cx="2597700" cy="24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&amp; SOLUTION</a:t>
            </a:r>
            <a:endParaRPr dirty="0"/>
          </a:p>
        </p:txBody>
      </p:sp>
      <p:sp>
        <p:nvSpPr>
          <p:cNvPr id="154" name="Google Shape;154;p27"/>
          <p:cNvSpPr txBox="1">
            <a:spLocks noGrp="1"/>
          </p:cNvSpPr>
          <p:nvPr>
            <p:ph type="subTitle" idx="1"/>
          </p:nvPr>
        </p:nvSpPr>
        <p:spPr>
          <a:xfrm>
            <a:off x="5255449" y="1547596"/>
            <a:ext cx="2597699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ts val="1100"/>
            </a:pPr>
            <a:r>
              <a:rPr lang="en-US" dirty="0"/>
              <a:t>Problems in sharpening the details of grayscale images </a:t>
            </a:r>
            <a:endParaRPr dirty="0"/>
          </a:p>
        </p:txBody>
      </p:sp>
      <p:sp>
        <p:nvSpPr>
          <p:cNvPr id="155" name="Google Shape;155;p27"/>
          <p:cNvSpPr txBox="1">
            <a:spLocks noGrp="1"/>
          </p:cNvSpPr>
          <p:nvPr>
            <p:ph type="title" idx="3"/>
          </p:nvPr>
        </p:nvSpPr>
        <p:spPr>
          <a:xfrm>
            <a:off x="4722050" y="199175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156" name="Google Shape;156;p27"/>
          <p:cNvSpPr txBox="1">
            <a:spLocks noGrp="1"/>
          </p:cNvSpPr>
          <p:nvPr>
            <p:ph type="ctrTitle" idx="4"/>
          </p:nvPr>
        </p:nvSpPr>
        <p:spPr>
          <a:xfrm>
            <a:off x="5255450" y="2146430"/>
            <a:ext cx="2597700" cy="24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HIGHPASS FILTERS</a:t>
            </a:r>
            <a:endParaRPr lang="en-US" dirty="0">
              <a:effectLst/>
            </a:endParaRPr>
          </a:p>
        </p:txBody>
      </p:sp>
      <p:sp>
        <p:nvSpPr>
          <p:cNvPr id="157" name="Google Shape;157;p27"/>
          <p:cNvSpPr txBox="1">
            <a:spLocks noGrp="1"/>
          </p:cNvSpPr>
          <p:nvPr>
            <p:ph type="subTitle" idx="5"/>
          </p:nvPr>
        </p:nvSpPr>
        <p:spPr>
          <a:xfrm>
            <a:off x="5255450" y="2250736"/>
            <a:ext cx="26190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How it works</a:t>
            </a:r>
            <a:endParaRPr dirty="0"/>
          </a:p>
        </p:txBody>
      </p:sp>
      <p:sp>
        <p:nvSpPr>
          <p:cNvPr id="158" name="Google Shape;158;p27"/>
          <p:cNvSpPr txBox="1">
            <a:spLocks noGrp="1"/>
          </p:cNvSpPr>
          <p:nvPr>
            <p:ph type="title" idx="6"/>
          </p:nvPr>
        </p:nvSpPr>
        <p:spPr>
          <a:xfrm>
            <a:off x="4722050" y="270300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159" name="Google Shape;159;p27"/>
          <p:cNvSpPr txBox="1">
            <a:spLocks noGrp="1"/>
          </p:cNvSpPr>
          <p:nvPr>
            <p:ph type="ctrTitle" idx="7"/>
          </p:nvPr>
        </p:nvSpPr>
        <p:spPr>
          <a:xfrm>
            <a:off x="5255450" y="2857680"/>
            <a:ext cx="2597700" cy="24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PROCESS</a:t>
            </a:r>
            <a:endParaRPr dirty="0"/>
          </a:p>
        </p:txBody>
      </p:sp>
      <p:sp>
        <p:nvSpPr>
          <p:cNvPr id="160" name="Google Shape;160;p27"/>
          <p:cNvSpPr txBox="1">
            <a:spLocks noGrp="1"/>
          </p:cNvSpPr>
          <p:nvPr>
            <p:ph type="subTitle" idx="8"/>
          </p:nvPr>
        </p:nvSpPr>
        <p:spPr>
          <a:xfrm>
            <a:off x="5255450" y="2968391"/>
            <a:ext cx="26190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ts val="1100"/>
            </a:pPr>
            <a:r>
              <a:rPr lang="en-US" dirty="0"/>
              <a:t>Image enhancement using high frequency emphasis filtering.</a:t>
            </a:r>
            <a:endParaRPr dirty="0"/>
          </a:p>
        </p:txBody>
      </p:sp>
      <p:sp>
        <p:nvSpPr>
          <p:cNvPr id="161" name="Google Shape;161;p27"/>
          <p:cNvSpPr txBox="1">
            <a:spLocks noGrp="1"/>
          </p:cNvSpPr>
          <p:nvPr>
            <p:ph type="title" idx="9"/>
          </p:nvPr>
        </p:nvSpPr>
        <p:spPr>
          <a:xfrm>
            <a:off x="4722050" y="341425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</a:t>
            </a:r>
            <a:endParaRPr dirty="0"/>
          </a:p>
        </p:txBody>
      </p:sp>
      <p:sp>
        <p:nvSpPr>
          <p:cNvPr id="162" name="Google Shape;162;p27"/>
          <p:cNvSpPr txBox="1">
            <a:spLocks noGrp="1"/>
          </p:cNvSpPr>
          <p:nvPr>
            <p:ph type="ctrTitle" idx="13"/>
          </p:nvPr>
        </p:nvSpPr>
        <p:spPr>
          <a:xfrm>
            <a:off x="5255450" y="3568925"/>
            <a:ext cx="2597700" cy="24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163" name="Google Shape;163;p27"/>
          <p:cNvSpPr txBox="1">
            <a:spLocks noGrp="1"/>
          </p:cNvSpPr>
          <p:nvPr>
            <p:ph type="subTitle" idx="14"/>
          </p:nvPr>
        </p:nvSpPr>
        <p:spPr>
          <a:xfrm>
            <a:off x="5255450" y="3679640"/>
            <a:ext cx="20949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</a:t>
            </a:r>
            <a:endParaRPr dirty="0"/>
          </a:p>
        </p:txBody>
      </p:sp>
      <p:pic>
        <p:nvPicPr>
          <p:cNvPr id="164" name="Google Shape;164;p27"/>
          <p:cNvPicPr preferRelativeResize="0"/>
          <p:nvPr/>
        </p:nvPicPr>
        <p:blipFill rotWithShape="1">
          <a:blip r:embed="rId3">
            <a:alphaModFix/>
          </a:blip>
          <a:srcRect l="19802" r="33058"/>
          <a:stretch/>
        </p:blipFill>
        <p:spPr>
          <a:xfrm>
            <a:off x="1025625" y="556450"/>
            <a:ext cx="2807955" cy="3970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9"/>
          <p:cNvSpPr/>
          <p:nvPr/>
        </p:nvSpPr>
        <p:spPr>
          <a:xfrm>
            <a:off x="4168650" y="2887350"/>
            <a:ext cx="806700" cy="806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9"/>
          <p:cNvSpPr txBox="1">
            <a:spLocks noGrp="1"/>
          </p:cNvSpPr>
          <p:nvPr>
            <p:ph type="subTitle" idx="1"/>
          </p:nvPr>
        </p:nvSpPr>
        <p:spPr>
          <a:xfrm>
            <a:off x="2240240" y="4236680"/>
            <a:ext cx="4652114" cy="50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Given grayscale samples from astronomical images, X-ray images, magnetic resonance images need to be sharpened with high precision, highlighting patterns without losing other details.</a:t>
            </a:r>
            <a:endParaRPr dirty="0"/>
          </a:p>
        </p:txBody>
      </p:sp>
      <p:sp>
        <p:nvSpPr>
          <p:cNvPr id="196" name="Google Shape;196;p29"/>
          <p:cNvSpPr txBox="1">
            <a:spLocks noGrp="1"/>
          </p:cNvSpPr>
          <p:nvPr>
            <p:ph type="ctrTitle"/>
          </p:nvPr>
        </p:nvSpPr>
        <p:spPr>
          <a:xfrm>
            <a:off x="3273142" y="3990980"/>
            <a:ext cx="2597700" cy="24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&amp; SOLUTION</a:t>
            </a:r>
            <a:endParaRPr dirty="0"/>
          </a:p>
        </p:txBody>
      </p:sp>
      <p:sp>
        <p:nvSpPr>
          <p:cNvPr id="197" name="Google Shape;197;p29"/>
          <p:cNvSpPr txBox="1">
            <a:spLocks noGrp="1"/>
          </p:cNvSpPr>
          <p:nvPr>
            <p:ph type="title" idx="2"/>
          </p:nvPr>
        </p:nvSpPr>
        <p:spPr>
          <a:xfrm>
            <a:off x="3996000" y="2997600"/>
            <a:ext cx="1152000" cy="5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15EF7C-D945-1243-959E-2D7208FCAF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6" y="-220327"/>
            <a:ext cx="9132594" cy="2779485"/>
          </a:xfrm>
          <a:prstGeom prst="rect">
            <a:avLst/>
          </a:prstGeom>
        </p:spPr>
      </p:pic>
      <p:pic>
        <p:nvPicPr>
          <p:cNvPr id="1025" name="Picture 1" descr="page408image17322880">
            <a:extLst>
              <a:ext uri="{FF2B5EF4-FFF2-40B4-BE49-F238E27FC236}">
                <a16:creationId xmlns:a16="http://schemas.microsoft.com/office/drawing/2014/main" id="{46D6CC4B-7130-7E49-B6DF-D6F04D593D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959600" cy="391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age408image17322880">
            <a:extLst>
              <a:ext uri="{FF2B5EF4-FFF2-40B4-BE49-F238E27FC236}">
                <a16:creationId xmlns:a16="http://schemas.microsoft.com/office/drawing/2014/main" id="{850FD83A-3392-E44A-B54D-A69282212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959600" cy="391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/>
          <p:nvPr/>
        </p:nvSpPr>
        <p:spPr>
          <a:xfrm>
            <a:off x="6411100" y="480225"/>
            <a:ext cx="2769000" cy="24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30"/>
          <p:cNvSpPr txBox="1">
            <a:spLocks noGrp="1"/>
          </p:cNvSpPr>
          <p:nvPr>
            <p:ph type="ctrTitle"/>
          </p:nvPr>
        </p:nvSpPr>
        <p:spPr>
          <a:xfrm>
            <a:off x="5925025" y="319150"/>
            <a:ext cx="2619000" cy="4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UNDERSTANDING THE PROBLEM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4" name="Google Shape;204;p30"/>
          <p:cNvSpPr txBox="1">
            <a:spLocks noGrp="1"/>
          </p:cNvSpPr>
          <p:nvPr>
            <p:ph type="ctrTitle" idx="4294967295"/>
          </p:nvPr>
        </p:nvSpPr>
        <p:spPr>
          <a:xfrm>
            <a:off x="3637900" y="1714500"/>
            <a:ext cx="1868100" cy="2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</a:rPr>
              <a:t>THE OUTPUT IMAGES</a:t>
            </a:r>
            <a:endParaRPr sz="1200" dirty="0">
              <a:solidFill>
                <a:srgbClr val="000000"/>
              </a:solidFill>
            </a:endParaRPr>
          </a:p>
        </p:txBody>
      </p:sp>
      <p:sp>
        <p:nvSpPr>
          <p:cNvPr id="205" name="Google Shape;205;p30"/>
          <p:cNvSpPr txBox="1">
            <a:spLocks noGrp="1"/>
          </p:cNvSpPr>
          <p:nvPr>
            <p:ph type="ctrTitle" idx="4294967295"/>
          </p:nvPr>
        </p:nvSpPr>
        <p:spPr>
          <a:xfrm>
            <a:off x="2115300" y="3457423"/>
            <a:ext cx="1868100" cy="2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FILTERING</a:t>
            </a:r>
            <a:endParaRPr sz="1200" dirty="0"/>
          </a:p>
        </p:txBody>
      </p:sp>
      <p:sp>
        <p:nvSpPr>
          <p:cNvPr id="206" name="Google Shape;206;p30"/>
          <p:cNvSpPr txBox="1">
            <a:spLocks noGrp="1"/>
          </p:cNvSpPr>
          <p:nvPr>
            <p:ph type="subTitle" idx="4294967295"/>
          </p:nvPr>
        </p:nvSpPr>
        <p:spPr>
          <a:xfrm>
            <a:off x="1898207" y="3585738"/>
            <a:ext cx="2308181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1200" dirty="0"/>
              <a:t> Helps in the sharpening of an image by emphasizing the edges</a:t>
            </a:r>
            <a:endParaRPr sz="1200" dirty="0"/>
          </a:p>
        </p:txBody>
      </p:sp>
      <p:sp>
        <p:nvSpPr>
          <p:cNvPr id="207" name="Google Shape;207;p30"/>
          <p:cNvSpPr txBox="1">
            <a:spLocks noGrp="1"/>
          </p:cNvSpPr>
          <p:nvPr>
            <p:ph type="ctrTitle" idx="4294967295"/>
          </p:nvPr>
        </p:nvSpPr>
        <p:spPr>
          <a:xfrm>
            <a:off x="4937613" y="3457423"/>
            <a:ext cx="2314099" cy="2416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HISTOGRAM EQUAZILATION</a:t>
            </a:r>
            <a:endParaRPr sz="1200" dirty="0"/>
          </a:p>
        </p:txBody>
      </p:sp>
      <p:sp>
        <p:nvSpPr>
          <p:cNvPr id="208" name="Google Shape;208;p30"/>
          <p:cNvSpPr/>
          <p:nvPr/>
        </p:nvSpPr>
        <p:spPr>
          <a:xfrm>
            <a:off x="2778725" y="2803200"/>
            <a:ext cx="541200" cy="541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30"/>
          <p:cNvSpPr txBox="1">
            <a:spLocks noGrp="1"/>
          </p:cNvSpPr>
          <p:nvPr>
            <p:ph type="subTitle" idx="4294967295"/>
          </p:nvPr>
        </p:nvSpPr>
        <p:spPr>
          <a:xfrm>
            <a:off x="4861507" y="3812088"/>
            <a:ext cx="2463591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Aft>
                <a:spcPts val="1600"/>
              </a:spcAft>
              <a:buClr>
                <a:schemeClr val="dk1"/>
              </a:buClr>
              <a:buSzPts val="1100"/>
              <a:buNone/>
            </a:pPr>
            <a:r>
              <a:rPr lang="en-US" sz="1200" dirty="0"/>
              <a:t>technique for maximizing the image contrast</a:t>
            </a:r>
            <a:endParaRPr sz="1200" dirty="0"/>
          </a:p>
        </p:txBody>
      </p:sp>
      <p:sp>
        <p:nvSpPr>
          <p:cNvPr id="210" name="Google Shape;210;p30"/>
          <p:cNvSpPr/>
          <p:nvPr/>
        </p:nvSpPr>
        <p:spPr>
          <a:xfrm>
            <a:off x="4301263" y="1061738"/>
            <a:ext cx="541200" cy="541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0"/>
          <p:cNvSpPr/>
          <p:nvPr/>
        </p:nvSpPr>
        <p:spPr>
          <a:xfrm>
            <a:off x="5823963" y="2803188"/>
            <a:ext cx="541200" cy="541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0"/>
          <p:cNvSpPr/>
          <p:nvPr/>
        </p:nvSpPr>
        <p:spPr>
          <a:xfrm>
            <a:off x="2923650" y="2948127"/>
            <a:ext cx="251340" cy="251360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3" name="Google Shape;213;p30"/>
          <p:cNvGrpSpPr/>
          <p:nvPr/>
        </p:nvGrpSpPr>
        <p:grpSpPr>
          <a:xfrm>
            <a:off x="4446492" y="1207612"/>
            <a:ext cx="250729" cy="249489"/>
            <a:chOff x="-62151950" y="4111775"/>
            <a:chExt cx="318225" cy="316650"/>
          </a:xfrm>
        </p:grpSpPr>
        <p:sp>
          <p:nvSpPr>
            <p:cNvPr id="214" name="Google Shape;214;p30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0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0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0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" name="Google Shape;218;p30"/>
          <p:cNvGrpSpPr/>
          <p:nvPr/>
        </p:nvGrpSpPr>
        <p:grpSpPr>
          <a:xfrm>
            <a:off x="5968874" y="2948735"/>
            <a:ext cx="249489" cy="250119"/>
            <a:chOff x="-61784125" y="3377700"/>
            <a:chExt cx="316650" cy="317450"/>
          </a:xfrm>
        </p:grpSpPr>
        <p:sp>
          <p:nvSpPr>
            <p:cNvPr id="219" name="Google Shape;219;p30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0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0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0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0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0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0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6" name="Google Shape;226;p30"/>
          <p:cNvSpPr txBox="1">
            <a:spLocks noGrp="1"/>
          </p:cNvSpPr>
          <p:nvPr>
            <p:ph type="subTitle" idx="4294967295"/>
          </p:nvPr>
        </p:nvSpPr>
        <p:spPr>
          <a:xfrm>
            <a:off x="3502737" y="1982479"/>
            <a:ext cx="2138214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Aft>
                <a:spcPts val="1600"/>
              </a:spcAft>
              <a:buNone/>
            </a:pPr>
            <a:r>
              <a:rPr lang="en-US" sz="1200" dirty="0"/>
              <a:t>Increase detail on the patterns and eliminate noises</a:t>
            </a:r>
            <a:endParaRPr sz="1200" dirty="0"/>
          </a:p>
        </p:txBody>
      </p:sp>
      <p:cxnSp>
        <p:nvCxnSpPr>
          <p:cNvPr id="227" name="Google Shape;227;p30"/>
          <p:cNvCxnSpPr>
            <a:stCxn id="208" idx="0"/>
            <a:endCxn id="210" idx="2"/>
          </p:cNvCxnSpPr>
          <p:nvPr/>
        </p:nvCxnSpPr>
        <p:spPr>
          <a:xfrm rot="-5400000">
            <a:off x="2939825" y="1441800"/>
            <a:ext cx="1470900" cy="1251900"/>
          </a:xfrm>
          <a:prstGeom prst="bentConnector2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8" name="Google Shape;228;p30"/>
          <p:cNvCxnSpPr>
            <a:stCxn id="210" idx="6"/>
            <a:endCxn id="211" idx="0"/>
          </p:cNvCxnSpPr>
          <p:nvPr/>
        </p:nvCxnSpPr>
        <p:spPr>
          <a:xfrm>
            <a:off x="4842463" y="1332338"/>
            <a:ext cx="1252200" cy="1470900"/>
          </a:xfrm>
          <a:prstGeom prst="bentConnector2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9"/>
          <p:cNvSpPr/>
          <p:nvPr/>
        </p:nvSpPr>
        <p:spPr>
          <a:xfrm>
            <a:off x="4168650" y="2887350"/>
            <a:ext cx="806700" cy="806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9"/>
          <p:cNvSpPr txBox="1">
            <a:spLocks noGrp="1"/>
          </p:cNvSpPr>
          <p:nvPr>
            <p:ph type="subTitle" idx="1"/>
          </p:nvPr>
        </p:nvSpPr>
        <p:spPr>
          <a:xfrm>
            <a:off x="2245935" y="4293080"/>
            <a:ext cx="4652114" cy="50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Ideal, Gaussian, and Butterworth </a:t>
            </a:r>
            <a:r>
              <a:rPr lang="en-US" dirty="0" err="1"/>
              <a:t>Highpass</a:t>
            </a:r>
            <a:r>
              <a:rPr lang="en-US" dirty="0"/>
              <a:t> Filters From Lowpass Filters </a:t>
            </a:r>
            <a:endParaRPr lang="en-US" dirty="0">
              <a:effectLst/>
            </a:endParaRPr>
          </a:p>
        </p:txBody>
      </p:sp>
      <p:sp>
        <p:nvSpPr>
          <p:cNvPr id="196" name="Google Shape;196;p29"/>
          <p:cNvSpPr txBox="1">
            <a:spLocks noGrp="1"/>
          </p:cNvSpPr>
          <p:nvPr>
            <p:ph type="ctrTitle"/>
          </p:nvPr>
        </p:nvSpPr>
        <p:spPr>
          <a:xfrm>
            <a:off x="3273142" y="3990980"/>
            <a:ext cx="2597700" cy="24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HIGHPASS FILTERS</a:t>
            </a:r>
            <a:endParaRPr dirty="0"/>
          </a:p>
        </p:txBody>
      </p:sp>
      <p:sp>
        <p:nvSpPr>
          <p:cNvPr id="197" name="Google Shape;197;p29"/>
          <p:cNvSpPr txBox="1">
            <a:spLocks noGrp="1"/>
          </p:cNvSpPr>
          <p:nvPr>
            <p:ph type="title" idx="2"/>
          </p:nvPr>
        </p:nvSpPr>
        <p:spPr>
          <a:xfrm>
            <a:off x="3996000" y="2997600"/>
            <a:ext cx="1152000" cy="5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22741C-DC01-2846-923B-8B04CF1285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63" r="-255" b="58036"/>
          <a:stretch/>
        </p:blipFill>
        <p:spPr>
          <a:xfrm>
            <a:off x="0" y="-181580"/>
            <a:ext cx="9180000" cy="27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342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44"/>
          <p:cNvSpPr/>
          <p:nvPr/>
        </p:nvSpPr>
        <p:spPr>
          <a:xfrm>
            <a:off x="3678450" y="825800"/>
            <a:ext cx="2107200" cy="64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44"/>
          <p:cNvSpPr/>
          <p:nvPr/>
        </p:nvSpPr>
        <p:spPr>
          <a:xfrm>
            <a:off x="713100" y="3677975"/>
            <a:ext cx="2107200" cy="64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44"/>
          <p:cNvSpPr txBox="1">
            <a:spLocks noGrp="1"/>
          </p:cNvSpPr>
          <p:nvPr>
            <p:ph type="subTitle" idx="1"/>
          </p:nvPr>
        </p:nvSpPr>
        <p:spPr>
          <a:xfrm>
            <a:off x="5784097" y="2442759"/>
            <a:ext cx="2643189" cy="163507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subtracting a lowpass filter transfer function from 1 yields the corresponding high pass filter transfer function in the frequency domain: </a:t>
            </a:r>
            <a:endParaRPr lang="en-US" dirty="0">
              <a:effectLst/>
            </a:endParaRPr>
          </a:p>
        </p:txBody>
      </p:sp>
      <p:sp>
        <p:nvSpPr>
          <p:cNvPr id="894" name="Google Shape;894;p44"/>
          <p:cNvSpPr txBox="1">
            <a:spLocks noGrp="1"/>
          </p:cNvSpPr>
          <p:nvPr>
            <p:ph type="ctrTitle"/>
          </p:nvPr>
        </p:nvSpPr>
        <p:spPr>
          <a:xfrm>
            <a:off x="6304943" y="1911140"/>
            <a:ext cx="1760400" cy="24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SUBTRACTING  EQUATION</a:t>
            </a:r>
            <a:endParaRPr lang="en-US" dirty="0">
              <a:effectLst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A97B51A-8DA4-B547-A2B4-5C2E38F3E7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10" y="1625220"/>
            <a:ext cx="5187991" cy="16350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4C04F8B-B635-2046-AE4B-ACC46F2EB6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810" y="1777620"/>
            <a:ext cx="5187991" cy="163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961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1"/>
          <p:cNvSpPr/>
          <p:nvPr/>
        </p:nvSpPr>
        <p:spPr>
          <a:xfrm>
            <a:off x="7372675" y="480225"/>
            <a:ext cx="1807500" cy="24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31"/>
          <p:cNvSpPr txBox="1">
            <a:spLocks noGrp="1"/>
          </p:cNvSpPr>
          <p:nvPr>
            <p:ph type="ctrTitle"/>
          </p:nvPr>
        </p:nvSpPr>
        <p:spPr>
          <a:xfrm>
            <a:off x="5925025" y="319150"/>
            <a:ext cx="2619000" cy="4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OUR SOLUTIONS</a:t>
            </a:r>
            <a:endParaRPr>
              <a:solidFill>
                <a:srgbClr val="FFFFFF"/>
              </a:solidFill>
            </a:endParaRPr>
          </a:p>
        </p:txBody>
      </p:sp>
      <p:graphicFrame>
        <p:nvGraphicFramePr>
          <p:cNvPr id="58" name="Table 57">
            <a:extLst>
              <a:ext uri="{FF2B5EF4-FFF2-40B4-BE49-F238E27FC236}">
                <a16:creationId xmlns:a16="http://schemas.microsoft.com/office/drawing/2014/main" id="{2AA6029E-39BA-774B-9799-B892EB53F0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5123391"/>
              </p:ext>
            </p:extLst>
          </p:nvPr>
        </p:nvGraphicFramePr>
        <p:xfrm>
          <a:off x="1410585" y="939225"/>
          <a:ext cx="6322830" cy="3776274"/>
        </p:xfrm>
        <a:graphic>
          <a:graphicData uri="http://schemas.openxmlformats.org/drawingml/2006/table">
            <a:tbl>
              <a:tblPr firstRow="1" bandRow="1">
                <a:tableStyleId>{6FA4140E-5588-4C20-94EA-1D33CF4E4A00}</a:tableStyleId>
              </a:tblPr>
              <a:tblGrid>
                <a:gridCol w="1264566">
                  <a:extLst>
                    <a:ext uri="{9D8B030D-6E8A-4147-A177-3AD203B41FA5}">
                      <a16:colId xmlns:a16="http://schemas.microsoft.com/office/drawing/2014/main" val="3650153"/>
                    </a:ext>
                  </a:extLst>
                </a:gridCol>
                <a:gridCol w="1264566">
                  <a:extLst>
                    <a:ext uri="{9D8B030D-6E8A-4147-A177-3AD203B41FA5}">
                      <a16:colId xmlns:a16="http://schemas.microsoft.com/office/drawing/2014/main" val="3714328396"/>
                    </a:ext>
                  </a:extLst>
                </a:gridCol>
                <a:gridCol w="1264566">
                  <a:extLst>
                    <a:ext uri="{9D8B030D-6E8A-4147-A177-3AD203B41FA5}">
                      <a16:colId xmlns:a16="http://schemas.microsoft.com/office/drawing/2014/main" val="2842065433"/>
                    </a:ext>
                  </a:extLst>
                </a:gridCol>
                <a:gridCol w="1264566">
                  <a:extLst>
                    <a:ext uri="{9D8B030D-6E8A-4147-A177-3AD203B41FA5}">
                      <a16:colId xmlns:a16="http://schemas.microsoft.com/office/drawing/2014/main" val="3998991826"/>
                    </a:ext>
                  </a:extLst>
                </a:gridCol>
                <a:gridCol w="1264566">
                  <a:extLst>
                    <a:ext uri="{9D8B030D-6E8A-4147-A177-3AD203B41FA5}">
                      <a16:colId xmlns:a16="http://schemas.microsoft.com/office/drawing/2014/main" val="2442025044"/>
                    </a:ext>
                  </a:extLst>
                </a:gridCol>
              </a:tblGrid>
              <a:tr h="125875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ideal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highpass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filter (IHPF) </a:t>
                      </a:r>
                      <a:endParaRPr lang="en-US" dirty="0">
                        <a:effectLst/>
                      </a:endParaRP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87997986"/>
                  </a:ext>
                </a:extLst>
              </a:tr>
              <a:tr h="125875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Gaussian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highpass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filter (GHPF) </a:t>
                      </a:r>
                      <a:endParaRPr lang="en-US" dirty="0">
                        <a:effectLst/>
                      </a:endParaRP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69514257"/>
                  </a:ext>
                </a:extLst>
              </a:tr>
              <a:tr h="125875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Butterworth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highpass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filter (BHPF) </a:t>
                      </a:r>
                      <a:endParaRPr lang="en-US" dirty="0">
                        <a:effectLst/>
                      </a:endParaRP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3984585"/>
                  </a:ext>
                </a:extLst>
              </a:tr>
            </a:tbl>
          </a:graphicData>
        </a:graphic>
      </p:graphicFrame>
      <p:pic>
        <p:nvPicPr>
          <p:cNvPr id="59" name="Picture 58">
            <a:extLst>
              <a:ext uri="{FF2B5EF4-FFF2-40B4-BE49-F238E27FC236}">
                <a16:creationId xmlns:a16="http://schemas.microsoft.com/office/drawing/2014/main" id="{9D01C4C2-ED39-574E-9811-8A9747A2A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7822" y="1345838"/>
            <a:ext cx="1228946" cy="409649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46E69514-E497-8943-8CF9-A931B4C29A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7822" y="2571750"/>
            <a:ext cx="1228946" cy="409649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88CB109B-5F1D-0F46-B92C-55CDDEE57A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7822" y="3882722"/>
            <a:ext cx="1228946" cy="409649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CD1CAFA0-3F36-734B-B706-09F6693FA7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7527" y="1070384"/>
            <a:ext cx="1228946" cy="96055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6565134F-9F8B-7C4F-9057-D2DDF2FB6F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57528" y="2347084"/>
            <a:ext cx="1228946" cy="96055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6AC28E07-E175-924E-84FA-1489BB9C29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8162" y="3576909"/>
            <a:ext cx="1228945" cy="96055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739D2D5E-5176-AE4E-8175-CFD09C3D9A4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92019" y="1066451"/>
            <a:ext cx="1082632" cy="1082632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C8C78973-A65E-A54C-906E-6787CE43591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92019" y="2349659"/>
            <a:ext cx="1082632" cy="1082632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7639A71-6E06-E242-9706-E3A632AF8B6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92018" y="3575760"/>
            <a:ext cx="1082633" cy="1082633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E8376EBE-4F85-3147-B6DD-AA8FF3848D4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561725" y="952238"/>
            <a:ext cx="1069907" cy="1196845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14D4ACBB-4787-6540-BF2A-5618C12AE46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561724" y="2235445"/>
            <a:ext cx="1069908" cy="1196846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F9E03D56-91D4-AF40-91A5-F2431DA792D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561724" y="3507031"/>
            <a:ext cx="1064283" cy="1190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201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1"/>
          <p:cNvSpPr/>
          <p:nvPr/>
        </p:nvSpPr>
        <p:spPr>
          <a:xfrm>
            <a:off x="7372675" y="480225"/>
            <a:ext cx="1807500" cy="24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31"/>
          <p:cNvSpPr txBox="1">
            <a:spLocks noGrp="1"/>
          </p:cNvSpPr>
          <p:nvPr>
            <p:ph type="ctrTitle"/>
          </p:nvPr>
        </p:nvSpPr>
        <p:spPr>
          <a:xfrm>
            <a:off x="6315150" y="311088"/>
            <a:ext cx="2619000" cy="4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>
                <a:solidFill>
                  <a:schemeClr val="lt1"/>
                </a:solidFill>
              </a:rPr>
              <a:t>KERNEL RENDERING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7" name="Google Shape;143;p26">
            <a:extLst>
              <a:ext uri="{FF2B5EF4-FFF2-40B4-BE49-F238E27FC236}">
                <a16:creationId xmlns:a16="http://schemas.microsoft.com/office/drawing/2014/main" id="{5D72922D-DB41-DA45-9679-EDB35EE05F7B}"/>
              </a:ext>
            </a:extLst>
          </p:cNvPr>
          <p:cNvSpPr txBox="1"/>
          <p:nvPr/>
        </p:nvSpPr>
        <p:spPr>
          <a:xfrm>
            <a:off x="1031800" y="4444870"/>
            <a:ext cx="5715000" cy="379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000" dirty="0">
                <a:solidFill>
                  <a:schemeClr val="accent1"/>
                </a:solidFill>
              </a:rPr>
              <a:t>(a)–(c): Ideal, Gaussian, and Butterworth </a:t>
            </a:r>
            <a:r>
              <a:rPr lang="en-US" sz="1000" dirty="0" err="1">
                <a:solidFill>
                  <a:schemeClr val="accent1"/>
                </a:solidFill>
              </a:rPr>
              <a:t>highpass</a:t>
            </a:r>
            <a:r>
              <a:rPr lang="en-US" sz="1000" dirty="0">
                <a:solidFill>
                  <a:schemeClr val="accent1"/>
                </a:solidFill>
              </a:rPr>
              <a:t> spatial filters obtained from IHPF, GHPF, and BHPF frequency-domain transfer functions. (The thin image borders are not part of the data.) (d)–(f): Horizontal intensity profiles through the centers of the kernels </a:t>
            </a:r>
            <a:endParaRPr lang="en-US" sz="1000" dirty="0">
              <a:solidFill>
                <a:schemeClr val="accent1"/>
              </a:solidFill>
              <a:effectLst/>
            </a:endParaRPr>
          </a:p>
        </p:txBody>
      </p:sp>
      <p:pic>
        <p:nvPicPr>
          <p:cNvPr id="18" name="Picture 1" descr="page401image17449168">
            <a:extLst>
              <a:ext uri="{FF2B5EF4-FFF2-40B4-BE49-F238E27FC236}">
                <a16:creationId xmlns:a16="http://schemas.microsoft.com/office/drawing/2014/main" id="{6CB0C255-BD11-C144-8409-6514E0FEF7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844550"/>
            <a:ext cx="5715000" cy="345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4201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1"/>
          <p:cNvSpPr/>
          <p:nvPr/>
        </p:nvSpPr>
        <p:spPr>
          <a:xfrm>
            <a:off x="7372675" y="480225"/>
            <a:ext cx="1807500" cy="24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31"/>
          <p:cNvSpPr txBox="1">
            <a:spLocks noGrp="1"/>
          </p:cNvSpPr>
          <p:nvPr>
            <p:ph type="ctrTitle"/>
          </p:nvPr>
        </p:nvSpPr>
        <p:spPr>
          <a:xfrm>
            <a:off x="6561175" y="319151"/>
            <a:ext cx="2619000" cy="4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>
                <a:solidFill>
                  <a:schemeClr val="lt1"/>
                </a:solidFill>
              </a:rPr>
              <a:t>CHARACTER TEST PATTERN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7" name="Google Shape;143;p26">
            <a:extLst>
              <a:ext uri="{FF2B5EF4-FFF2-40B4-BE49-F238E27FC236}">
                <a16:creationId xmlns:a16="http://schemas.microsoft.com/office/drawing/2014/main" id="{5D72922D-DB41-DA45-9679-EDB35EE05F7B}"/>
              </a:ext>
            </a:extLst>
          </p:cNvPr>
          <p:cNvSpPr txBox="1"/>
          <p:nvPr/>
        </p:nvSpPr>
        <p:spPr>
          <a:xfrm>
            <a:off x="2753023" y="1692705"/>
            <a:ext cx="2849918" cy="2827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000" dirty="0">
                <a:solidFill>
                  <a:schemeClr val="accent1"/>
                </a:solidFill>
              </a:rPr>
              <a:t>(a)–(c): Ideal, Gaussian, and Butterworth </a:t>
            </a:r>
            <a:r>
              <a:rPr lang="en-US" sz="1000" dirty="0" err="1">
                <a:solidFill>
                  <a:schemeClr val="accent1"/>
                </a:solidFill>
              </a:rPr>
              <a:t>highpass</a:t>
            </a:r>
            <a:r>
              <a:rPr lang="en-US" sz="1000" dirty="0">
                <a:solidFill>
                  <a:schemeClr val="accent1"/>
                </a:solidFill>
              </a:rPr>
              <a:t> spatial filters obtained from IHPF, GHPF, and BHPF frequency-domain transfer functions. (The thin image borders are not part of the data.) (d)–(f): Horizontal intensity profiles through the centers of the kernels </a:t>
            </a:r>
            <a:endParaRPr lang="en-US" sz="1000" dirty="0">
              <a:solidFill>
                <a:schemeClr val="accent1"/>
              </a:solidFill>
              <a:effectLst/>
            </a:endParaRPr>
          </a:p>
        </p:txBody>
      </p:sp>
      <p:pic>
        <p:nvPicPr>
          <p:cNvPr id="2050" name="Picture 2" descr="page402image32841648">
            <a:extLst>
              <a:ext uri="{FF2B5EF4-FFF2-40B4-BE49-F238E27FC236}">
                <a16:creationId xmlns:a16="http://schemas.microsoft.com/office/drawing/2014/main" id="{57BD296B-D455-C646-AEC4-03DE9C9BC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02" y="778151"/>
            <a:ext cx="5522080" cy="3971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143;p26">
            <a:extLst>
              <a:ext uri="{FF2B5EF4-FFF2-40B4-BE49-F238E27FC236}">
                <a16:creationId xmlns:a16="http://schemas.microsoft.com/office/drawing/2014/main" id="{46000CD3-C61D-774A-A279-01E2F77F6EE2}"/>
              </a:ext>
            </a:extLst>
          </p:cNvPr>
          <p:cNvSpPr txBox="1"/>
          <p:nvPr/>
        </p:nvSpPr>
        <p:spPr>
          <a:xfrm>
            <a:off x="5844622" y="2156990"/>
            <a:ext cx="3056106" cy="1506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000" dirty="0">
                <a:solidFill>
                  <a:schemeClr val="accent1"/>
                </a:solidFill>
              </a:rPr>
              <a:t>(a)–(c): </a:t>
            </a:r>
            <a:r>
              <a:rPr lang="en-US" sz="1000" dirty="0"/>
              <a:t>filtered with IHPF, GHPF, and BHPF transfer functions using = 60 in all cases ( = 2 for the BHPF). </a:t>
            </a:r>
            <a:br>
              <a:rPr lang="en-US" sz="1000" dirty="0"/>
            </a:br>
            <a:r>
              <a:rPr lang="en-US" sz="1000" dirty="0">
                <a:solidFill>
                  <a:schemeClr val="accent1"/>
                </a:solidFill>
              </a:rPr>
              <a:t>(d)–(f): </a:t>
            </a:r>
            <a:r>
              <a:rPr lang="en-US" sz="1000" dirty="0"/>
              <a:t>Second row: Same sequence, but using = 160 . </a:t>
            </a:r>
          </a:p>
          <a:p>
            <a:endParaRPr lang="en-US" sz="1000" dirty="0">
              <a:solidFill>
                <a:schemeClr val="accent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01041989"/>
      </p:ext>
    </p:extLst>
  </p:cSld>
  <p:clrMapOvr>
    <a:masterClrMapping/>
  </p:clrMapOvr>
</p:sld>
</file>

<file path=ppt/theme/theme1.xml><?xml version="1.0" encoding="utf-8"?>
<a:theme xmlns:a="http://schemas.openxmlformats.org/drawingml/2006/main" name="IT CONSULT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B6B00"/>
      </a:accent1>
      <a:accent2>
        <a:srgbClr val="B74F02"/>
      </a:accent2>
      <a:accent3>
        <a:srgbClr val="FB9B54"/>
      </a:accent3>
      <a:accent4>
        <a:srgbClr val="F3F3F3"/>
      </a:accent4>
      <a:accent5>
        <a:srgbClr val="CCCCCC"/>
      </a:accent5>
      <a:accent6>
        <a:srgbClr val="F6B26B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</TotalTime>
  <Words>403</Words>
  <Application>Microsoft Macintosh PowerPoint</Application>
  <PresentationFormat>On-screen Show (16:9)</PresentationFormat>
  <Paragraphs>71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Lato Black</vt:lpstr>
      <vt:lpstr>Lato Light</vt:lpstr>
      <vt:lpstr>Lato</vt:lpstr>
      <vt:lpstr>Cambria Math</vt:lpstr>
      <vt:lpstr>Arial</vt:lpstr>
      <vt:lpstr>IT CONSULTING</vt:lpstr>
      <vt:lpstr>IMAGE SHARPENING USING HIGHPASS FILTERS</vt:lpstr>
      <vt:lpstr>TABLE OF CONTENTS</vt:lpstr>
      <vt:lpstr>PROBLEM &amp; SOLUTION</vt:lpstr>
      <vt:lpstr>UNDERSTANDING THE PROBLEM</vt:lpstr>
      <vt:lpstr>HIGHPASS FILTERS</vt:lpstr>
      <vt:lpstr>SUBTRACTING  EQUATION</vt:lpstr>
      <vt:lpstr>OUR SOLUTIONS</vt:lpstr>
      <vt:lpstr>KERNEL RENDERING</vt:lpstr>
      <vt:lpstr>CHARACTER TEST PATTERN</vt:lpstr>
      <vt:lpstr>THE PROCESS</vt:lpstr>
      <vt:lpstr>HIGH-FREQUENCY EMPHASIS FILTERING</vt:lpstr>
      <vt:lpstr>HISTOGRAM EQUALIZATION</vt:lpstr>
      <vt:lpstr>RESULTS</vt:lpstr>
      <vt:lpstr>THANKS FOR WATCHING!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sharpening by high pass filters</dc:title>
  <cp:lastModifiedBy>Microsoft Office User</cp:lastModifiedBy>
  <cp:revision>35</cp:revision>
  <dcterms:modified xsi:type="dcterms:W3CDTF">2020-04-21T07:46:50Z</dcterms:modified>
</cp:coreProperties>
</file>